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69" r:id="rId2"/>
    <p:sldId id="371" r:id="rId3"/>
    <p:sldId id="372" r:id="rId4"/>
    <p:sldId id="373" r:id="rId5"/>
    <p:sldId id="374" r:id="rId6"/>
    <p:sldId id="375" r:id="rId7"/>
    <p:sldId id="376" r:id="rId8"/>
    <p:sldId id="377" r:id="rId9"/>
    <p:sldId id="378" r:id="rId10"/>
    <p:sldId id="379" r:id="rId11"/>
    <p:sldId id="380" r:id="rId12"/>
    <p:sldId id="381" r:id="rId13"/>
    <p:sldId id="382" r:id="rId14"/>
    <p:sldId id="383" r:id="rId15"/>
    <p:sldId id="370" r:id="rId16"/>
    <p:sldId id="358" r:id="rId17"/>
    <p:sldId id="359" r:id="rId18"/>
    <p:sldId id="361" r:id="rId19"/>
    <p:sldId id="362" r:id="rId20"/>
    <p:sldId id="363" r:id="rId21"/>
    <p:sldId id="364" r:id="rId22"/>
    <p:sldId id="365" r:id="rId23"/>
    <p:sldId id="366" r:id="rId24"/>
    <p:sldId id="367" r:id="rId25"/>
    <p:sldId id="368" r:id="rId26"/>
    <p:sldId id="360" r:id="rId27"/>
    <p:sldId id="384" r:id="rId28"/>
    <p:sldId id="385" r:id="rId29"/>
    <p:sldId id="386" r:id="rId30"/>
    <p:sldId id="387" r:id="rId31"/>
    <p:sldId id="388" r:id="rId32"/>
    <p:sldId id="389" r:id="rId33"/>
    <p:sldId id="390" r:id="rId34"/>
    <p:sldId id="395" r:id="rId35"/>
    <p:sldId id="391" r:id="rId36"/>
    <p:sldId id="392" r:id="rId37"/>
    <p:sldId id="393" r:id="rId38"/>
    <p:sldId id="394" r:id="rId39"/>
    <p:sldId id="396" r:id="rId40"/>
    <p:sldId id="397" r:id="rId41"/>
    <p:sldId id="398" r:id="rId42"/>
    <p:sldId id="399" r:id="rId43"/>
    <p:sldId id="400" r:id="rId44"/>
    <p:sldId id="401" r:id="rId45"/>
    <p:sldId id="402" r:id="rId46"/>
    <p:sldId id="4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512"/>
  </p:normalViewPr>
  <p:slideViewPr>
    <p:cSldViewPr snapToGrid="0">
      <p:cViewPr varScale="1">
        <p:scale>
          <a:sx n="125" d="100"/>
          <a:sy n="125" d="100"/>
        </p:scale>
        <p:origin x="18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33F4-9BE7-CED4-0287-8567D607ED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350265-33EF-8E7A-8175-1CA6FA8872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33BC01-E54B-E79F-0A9F-A39498FA7858}"/>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DA0A25DE-0466-2281-5952-74D12DA66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5C521-31E2-F0BD-D03F-73FA1A982477}"/>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1008866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1479B-78D2-2B99-2D77-4F1B3476A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9EC577-7153-6D21-3D49-2C385103D5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08E03-B783-CBFF-E9B5-6A61ABF5169D}"/>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1304F023-7E84-AA47-7654-49F3F1CA2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28B4E-3F80-1558-E36D-A65BBA718816}"/>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2723514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AD306-C7AC-E781-3DFD-3630C183BE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12AA21-8C05-69C6-E947-B2130D9E0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E104E-ADA2-DD50-D052-EB01237FBCD6}"/>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5609FF7B-CE34-9A35-5534-A7808DA8E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689A04-0CF3-FE35-E13A-F658F6CD3D16}"/>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816366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835D1-CA6E-167A-C030-FB4D24FB9E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7414FE-D3F7-D878-80F1-3D2C427B1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8A678-8F88-7CEE-7032-7C645791BB74}"/>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C1A8AB8B-C996-3C37-C8CC-874F930A87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B6090-B1A2-1A5E-E676-C1B2D5D319B9}"/>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327706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3431-EEAD-695B-32E8-B095897CE8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A01466-54D2-16D9-D364-7A74E9ED66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DE7F0-FAA4-5D5F-9798-2C14F55A68E4}"/>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23710D03-F970-3EBB-FC17-DEDC656EC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D0A45-2F7D-DE8C-A768-C6B72051942C}"/>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242775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1C50-8A48-9BAC-F176-91BAD4E03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7B5B65-E881-E6FA-CE8C-A6F2A4FB2F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9BBF3-A6DD-CBA1-0D4B-3A750DE8E5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658D50-BE4F-0238-A616-9C9EB16493F2}"/>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6" name="Footer Placeholder 5">
            <a:extLst>
              <a:ext uri="{FF2B5EF4-FFF2-40B4-BE49-F238E27FC236}">
                <a16:creationId xmlns:a16="http://schemas.microsoft.com/office/drawing/2014/main" id="{6AB4B390-F756-EF7D-102D-1DFC655BF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B36C-CD04-CDD6-BE8D-1F8B05ADEC55}"/>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121869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6112-F0E7-905A-0B32-186E158EDA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81C2B3-21C6-8098-6684-1D8A26E6E3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2B9D15-67B9-EA01-8B3A-8813B175F5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53852F-0809-1F59-0358-C43ED5BE62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21315-D6F3-4C38-0B42-EAC6C215B8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89712B-0D1D-B354-A693-455063D823FF}"/>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8" name="Footer Placeholder 7">
            <a:extLst>
              <a:ext uri="{FF2B5EF4-FFF2-40B4-BE49-F238E27FC236}">
                <a16:creationId xmlns:a16="http://schemas.microsoft.com/office/drawing/2014/main" id="{4E97F133-CE77-6A94-93ED-7403F93EA9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B17F8A-DD6C-EF6C-A703-5B472D5C6FC6}"/>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73590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0553-183B-53B7-B629-ABFE394219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485057-60E9-754D-768D-ED792F09358F}"/>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4" name="Footer Placeholder 3">
            <a:extLst>
              <a:ext uri="{FF2B5EF4-FFF2-40B4-BE49-F238E27FC236}">
                <a16:creationId xmlns:a16="http://schemas.microsoft.com/office/drawing/2014/main" id="{D204325D-FCE9-D0C1-076B-7613ECED89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B00794-AD82-E2A4-6562-BC3A763DB54E}"/>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1442857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8BEFA-2845-B636-1AAF-75F2907483FB}"/>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3" name="Footer Placeholder 2">
            <a:extLst>
              <a:ext uri="{FF2B5EF4-FFF2-40B4-BE49-F238E27FC236}">
                <a16:creationId xmlns:a16="http://schemas.microsoft.com/office/drawing/2014/main" id="{B12F0D81-EB06-D771-8D7D-6BC203F993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1F2C1-D367-A866-B4CC-9B5A010B9849}"/>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1480078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EC8A2-6B49-34C5-A3FA-EC166A682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FABD9E-1B06-D2DB-5304-B93E8F7AD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71542-73DC-54A5-CC88-E80CC43965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6FD20-56CD-E6D1-78AC-79173FD3DAED}"/>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6" name="Footer Placeholder 5">
            <a:extLst>
              <a:ext uri="{FF2B5EF4-FFF2-40B4-BE49-F238E27FC236}">
                <a16:creationId xmlns:a16="http://schemas.microsoft.com/office/drawing/2014/main" id="{A0B3ED97-8105-66BB-DCF2-362D3BFB5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A67DE-FC95-322C-93C3-05ECFBA1AF2E}"/>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931637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6B9D-A809-31C8-36CA-A2502C1177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886127-4582-CD1E-D7FC-A044B8099B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F1B571-DD75-338D-E596-7C723F582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D078CA-4273-4E2B-D498-1ABC0840A0A1}"/>
              </a:ext>
            </a:extLst>
          </p:cNvPr>
          <p:cNvSpPr>
            <a:spLocks noGrp="1"/>
          </p:cNvSpPr>
          <p:nvPr>
            <p:ph type="dt" sz="half" idx="10"/>
          </p:nvPr>
        </p:nvSpPr>
        <p:spPr/>
        <p:txBody>
          <a:bodyPr/>
          <a:lstStyle/>
          <a:p>
            <a:fld id="{D5A7A1B1-907B-D449-87CF-2614EA3B581B}" type="datetimeFigureOut">
              <a:rPr lang="en-US" smtClean="0"/>
              <a:t>2/29/24</a:t>
            </a:fld>
            <a:endParaRPr lang="en-US"/>
          </a:p>
        </p:txBody>
      </p:sp>
      <p:sp>
        <p:nvSpPr>
          <p:cNvPr id="6" name="Footer Placeholder 5">
            <a:extLst>
              <a:ext uri="{FF2B5EF4-FFF2-40B4-BE49-F238E27FC236}">
                <a16:creationId xmlns:a16="http://schemas.microsoft.com/office/drawing/2014/main" id="{58E47225-3C58-2B8F-415C-1D7E64234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81DFE-7FEB-3BCF-CEA0-3CFA052A8E52}"/>
              </a:ext>
            </a:extLst>
          </p:cNvPr>
          <p:cNvSpPr>
            <a:spLocks noGrp="1"/>
          </p:cNvSpPr>
          <p:nvPr>
            <p:ph type="sldNum" sz="quarter" idx="12"/>
          </p:nvPr>
        </p:nvSpPr>
        <p:spPr/>
        <p:txBody>
          <a:bodyPr/>
          <a:lstStyle/>
          <a:p>
            <a:fld id="{681105FA-08B7-2A41-856D-36B8A434F3FA}" type="slidenum">
              <a:rPr lang="en-US" smtClean="0"/>
              <a:t>‹#›</a:t>
            </a:fld>
            <a:endParaRPr lang="en-US"/>
          </a:p>
        </p:txBody>
      </p:sp>
    </p:spTree>
    <p:extLst>
      <p:ext uri="{BB962C8B-B14F-4D97-AF65-F5344CB8AC3E}">
        <p14:creationId xmlns:p14="http://schemas.microsoft.com/office/powerpoint/2010/main" val="318663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8ECBCC-C247-58CD-1198-7DFEBCA676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049060-2215-786F-F01B-EB14CE3DB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A702E2-612A-30E6-A1CF-B5101E888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A7A1B1-907B-D449-87CF-2614EA3B581B}" type="datetimeFigureOut">
              <a:rPr lang="en-US" smtClean="0"/>
              <a:t>2/29/24</a:t>
            </a:fld>
            <a:endParaRPr lang="en-US"/>
          </a:p>
        </p:txBody>
      </p:sp>
      <p:sp>
        <p:nvSpPr>
          <p:cNvPr id="5" name="Footer Placeholder 4">
            <a:extLst>
              <a:ext uri="{FF2B5EF4-FFF2-40B4-BE49-F238E27FC236}">
                <a16:creationId xmlns:a16="http://schemas.microsoft.com/office/drawing/2014/main" id="{9DDB0BA0-D775-964F-D278-D6014DD4E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7AE203-3DC9-2583-B2FF-B9F7DD8E48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1105FA-08B7-2A41-856D-36B8A434F3FA}" type="slidenum">
              <a:rPr lang="en-US" smtClean="0"/>
              <a:t>‹#›</a:t>
            </a:fld>
            <a:endParaRPr lang="en-US"/>
          </a:p>
        </p:txBody>
      </p:sp>
    </p:spTree>
    <p:extLst>
      <p:ext uri="{BB962C8B-B14F-4D97-AF65-F5344CB8AC3E}">
        <p14:creationId xmlns:p14="http://schemas.microsoft.com/office/powerpoint/2010/main" val="420714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p:txBody>
          <a:bodyPr>
            <a:normAutofit lnSpcReduction="10000"/>
          </a:bodyPr>
          <a:lstStyle/>
          <a:p>
            <a:r>
              <a:rPr lang="en-US" dirty="0"/>
              <a:t>A multifactor-associated network topology portrait (NTP) scheme is proposed to draw a dynamic, real-time, and comprehensive topology representation for the DT optical network (DTON).</a:t>
            </a:r>
          </a:p>
          <a:p>
            <a:r>
              <a:rPr lang="en-US" dirty="0"/>
              <a:t>Multiple parameters from nodes and links are jointly evaluated, including link distance, link loss, optical signal-to-noise ratio, bandwidth utilization rate, load capacity, node failure rate, and link failure rate, involving both the network layer and physical layer.</a:t>
            </a:r>
          </a:p>
          <a:p>
            <a:r>
              <a:rPr lang="en-US" dirty="0"/>
              <a:t>The performance of dynamic routing computation, for six different routing algorithms, is studied based on the NTP. Improvements in outage probability, outage latency, and the number of service requests can be seen at the cost of time for routing computation.</a:t>
            </a:r>
          </a:p>
        </p:txBody>
      </p:sp>
    </p:spTree>
    <p:extLst>
      <p:ext uri="{BB962C8B-B14F-4D97-AF65-F5344CB8AC3E}">
        <p14:creationId xmlns:p14="http://schemas.microsoft.com/office/powerpoint/2010/main" val="1758964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lnSpcReduction="10000"/>
          </a:bodyPr>
          <a:lstStyle/>
          <a:p>
            <a:r>
              <a:rPr lang="en-US" dirty="0"/>
              <a:t>Simulation –</a:t>
            </a:r>
          </a:p>
          <a:p>
            <a:pPr lvl="1"/>
            <a:r>
              <a:rPr lang="en-US" dirty="0"/>
              <a:t>Compared with the ratio method, the data set's span under Min-Max standardization remains valid. Meanwhile, Min-Max standardization has no disadvantages mentioned in log normalization and trigonometric normalization. Therefore Min-Max standardization is finally selected for describing NTP in the following parts.</a:t>
            </a:r>
          </a:p>
          <a:p>
            <a:pPr lvl="1"/>
            <a:r>
              <a:rPr lang="en-US" dirty="0"/>
              <a:t>The mean discriminability values for nodes and links respectively are:</a:t>
            </a:r>
          </a:p>
          <a:p>
            <a:pPr lvl="2"/>
            <a:r>
              <a:rPr lang="en-US" dirty="0"/>
              <a:t> for NTP with NSFNET: 83.55% and 75.55</a:t>
            </a:r>
          </a:p>
          <a:p>
            <a:pPr lvl="2"/>
            <a:r>
              <a:rPr lang="en-US" dirty="0"/>
              <a:t>For NTP with CERNET: 70.56% and 62.55%</a:t>
            </a:r>
          </a:p>
          <a:p>
            <a:pPr lvl="2"/>
            <a:r>
              <a:rPr lang="en-US" dirty="0"/>
              <a:t>For NTP with 98 nodes: 60.56% and 50.14%</a:t>
            </a:r>
          </a:p>
          <a:p>
            <a:pPr lvl="1"/>
            <a:r>
              <a:rPr lang="en-US" dirty="0"/>
              <a:t>Algorithms used - Dijkstra algorithm, Bellman-Ford algorithm, the shortest path faster algorithm (SPFA) (traditional routing algorithms), k shortest paths algorithm (KSP) based on Yen’s, A-star (A*) algorithm, and branch and bound method(improved routing algorithms).</a:t>
            </a:r>
          </a:p>
        </p:txBody>
      </p:sp>
    </p:spTree>
    <p:extLst>
      <p:ext uri="{BB962C8B-B14F-4D97-AF65-F5344CB8AC3E}">
        <p14:creationId xmlns:p14="http://schemas.microsoft.com/office/powerpoint/2010/main" val="17434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Results:</a:t>
            </a:r>
          </a:p>
          <a:p>
            <a:pPr lvl="1"/>
            <a:r>
              <a:rPr lang="en-US" dirty="0"/>
              <a:t>Construction time for NTP</a:t>
            </a:r>
          </a:p>
        </p:txBody>
      </p:sp>
      <p:pic>
        <p:nvPicPr>
          <p:cNvPr id="5" name="Picture 4" descr="A graph of numbers and lines&#10;&#10;Description automatically generated">
            <a:extLst>
              <a:ext uri="{FF2B5EF4-FFF2-40B4-BE49-F238E27FC236}">
                <a16:creationId xmlns:a16="http://schemas.microsoft.com/office/drawing/2014/main" id="{90CA86DF-D23A-BDAD-113C-AA0CB4BB04F9}"/>
              </a:ext>
            </a:extLst>
          </p:cNvPr>
          <p:cNvPicPr>
            <a:picLocks noChangeAspect="1"/>
          </p:cNvPicPr>
          <p:nvPr/>
        </p:nvPicPr>
        <p:blipFill>
          <a:blip r:embed="rId2"/>
          <a:stretch>
            <a:fillRect/>
          </a:stretch>
        </p:blipFill>
        <p:spPr>
          <a:xfrm>
            <a:off x="1412240" y="2846070"/>
            <a:ext cx="3942080" cy="3286230"/>
          </a:xfrm>
          <a:prstGeom prst="rect">
            <a:avLst/>
          </a:prstGeom>
        </p:spPr>
      </p:pic>
      <p:pic>
        <p:nvPicPr>
          <p:cNvPr id="7" name="Picture 6" descr="A graph of numbers and lines&#10;&#10;Description automatically generated">
            <a:extLst>
              <a:ext uri="{FF2B5EF4-FFF2-40B4-BE49-F238E27FC236}">
                <a16:creationId xmlns:a16="http://schemas.microsoft.com/office/drawing/2014/main" id="{C64AF1D5-5EBA-E47B-780E-78B5D7768111}"/>
              </a:ext>
            </a:extLst>
          </p:cNvPr>
          <p:cNvPicPr>
            <a:picLocks noChangeAspect="1"/>
          </p:cNvPicPr>
          <p:nvPr/>
        </p:nvPicPr>
        <p:blipFill>
          <a:blip r:embed="rId3"/>
          <a:stretch>
            <a:fillRect/>
          </a:stretch>
        </p:blipFill>
        <p:spPr>
          <a:xfrm>
            <a:off x="6837682" y="2590905"/>
            <a:ext cx="4248170" cy="3541395"/>
          </a:xfrm>
          <a:prstGeom prst="rect">
            <a:avLst/>
          </a:prstGeom>
        </p:spPr>
      </p:pic>
    </p:spTree>
    <p:extLst>
      <p:ext uri="{BB962C8B-B14F-4D97-AF65-F5344CB8AC3E}">
        <p14:creationId xmlns:p14="http://schemas.microsoft.com/office/powerpoint/2010/main" val="124831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Results:</a:t>
            </a:r>
          </a:p>
          <a:p>
            <a:pPr lvl="1"/>
            <a:r>
              <a:rPr lang="en-US" dirty="0"/>
              <a:t>Outage probability:</a:t>
            </a:r>
          </a:p>
        </p:txBody>
      </p:sp>
      <p:pic>
        <p:nvPicPr>
          <p:cNvPr id="6" name="Picture 5" descr="A graph of numbers and lines&#10;&#10;Description automatically generated">
            <a:extLst>
              <a:ext uri="{FF2B5EF4-FFF2-40B4-BE49-F238E27FC236}">
                <a16:creationId xmlns:a16="http://schemas.microsoft.com/office/drawing/2014/main" id="{EF353896-2026-70A4-1E27-5C3EF832768E}"/>
              </a:ext>
            </a:extLst>
          </p:cNvPr>
          <p:cNvPicPr>
            <a:picLocks noChangeAspect="1"/>
          </p:cNvPicPr>
          <p:nvPr/>
        </p:nvPicPr>
        <p:blipFill>
          <a:blip r:embed="rId2"/>
          <a:stretch>
            <a:fillRect/>
          </a:stretch>
        </p:blipFill>
        <p:spPr>
          <a:xfrm>
            <a:off x="1127760" y="2774564"/>
            <a:ext cx="4608830" cy="3842052"/>
          </a:xfrm>
          <a:prstGeom prst="rect">
            <a:avLst/>
          </a:prstGeom>
        </p:spPr>
      </p:pic>
      <p:pic>
        <p:nvPicPr>
          <p:cNvPr id="9" name="Picture 8" descr="A graph with numbers and lines&#10;&#10;Description automatically generated">
            <a:extLst>
              <a:ext uri="{FF2B5EF4-FFF2-40B4-BE49-F238E27FC236}">
                <a16:creationId xmlns:a16="http://schemas.microsoft.com/office/drawing/2014/main" id="{B08AFC17-281D-14D5-73F4-2DF8B412BFD8}"/>
              </a:ext>
            </a:extLst>
          </p:cNvPr>
          <p:cNvPicPr>
            <a:picLocks noChangeAspect="1"/>
          </p:cNvPicPr>
          <p:nvPr/>
        </p:nvPicPr>
        <p:blipFill>
          <a:blip r:embed="rId3"/>
          <a:stretch>
            <a:fillRect/>
          </a:stretch>
        </p:blipFill>
        <p:spPr>
          <a:xfrm>
            <a:off x="6455410" y="2608195"/>
            <a:ext cx="4480560" cy="3735122"/>
          </a:xfrm>
          <a:prstGeom prst="rect">
            <a:avLst/>
          </a:prstGeom>
        </p:spPr>
      </p:pic>
    </p:spTree>
    <p:extLst>
      <p:ext uri="{BB962C8B-B14F-4D97-AF65-F5344CB8AC3E}">
        <p14:creationId xmlns:p14="http://schemas.microsoft.com/office/powerpoint/2010/main" val="3651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Results:</a:t>
            </a:r>
          </a:p>
          <a:p>
            <a:pPr lvl="1"/>
            <a:r>
              <a:rPr lang="en-US" dirty="0"/>
              <a:t>Outage Latency:</a:t>
            </a:r>
          </a:p>
        </p:txBody>
      </p:sp>
      <p:pic>
        <p:nvPicPr>
          <p:cNvPr id="5" name="Picture 4" descr="A graph of numbers and lines&#10;&#10;Description automatically generated">
            <a:extLst>
              <a:ext uri="{FF2B5EF4-FFF2-40B4-BE49-F238E27FC236}">
                <a16:creationId xmlns:a16="http://schemas.microsoft.com/office/drawing/2014/main" id="{EC1BC661-C3A1-EC0D-8C73-3974EDE3D331}"/>
              </a:ext>
            </a:extLst>
          </p:cNvPr>
          <p:cNvPicPr>
            <a:picLocks noChangeAspect="1"/>
          </p:cNvPicPr>
          <p:nvPr/>
        </p:nvPicPr>
        <p:blipFill>
          <a:blip r:embed="rId2"/>
          <a:stretch>
            <a:fillRect/>
          </a:stretch>
        </p:blipFill>
        <p:spPr>
          <a:xfrm>
            <a:off x="1148080" y="2825750"/>
            <a:ext cx="4166870" cy="3473621"/>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27C7B7AB-ECB3-F61F-EE2D-09C860597007}"/>
              </a:ext>
            </a:extLst>
          </p:cNvPr>
          <p:cNvPicPr>
            <a:picLocks noChangeAspect="1"/>
          </p:cNvPicPr>
          <p:nvPr/>
        </p:nvPicPr>
        <p:blipFill>
          <a:blip r:embed="rId3"/>
          <a:stretch>
            <a:fillRect/>
          </a:stretch>
        </p:blipFill>
        <p:spPr>
          <a:xfrm>
            <a:off x="6062980" y="2512374"/>
            <a:ext cx="4542789" cy="3786997"/>
          </a:xfrm>
          <a:prstGeom prst="rect">
            <a:avLst/>
          </a:prstGeom>
        </p:spPr>
      </p:pic>
    </p:spTree>
    <p:extLst>
      <p:ext uri="{BB962C8B-B14F-4D97-AF65-F5344CB8AC3E}">
        <p14:creationId xmlns:p14="http://schemas.microsoft.com/office/powerpoint/2010/main" val="290155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Results:</a:t>
            </a:r>
          </a:p>
          <a:p>
            <a:pPr lvl="1"/>
            <a:r>
              <a:rPr lang="en-US" dirty="0"/>
              <a:t>Number of service requests per minute from the same source node to the destination node for the NTP:</a:t>
            </a:r>
          </a:p>
        </p:txBody>
      </p:sp>
      <p:pic>
        <p:nvPicPr>
          <p:cNvPr id="6" name="Picture 5" descr="A graph of numbers and a number of service requests&#10;&#10;Description automatically generated">
            <a:extLst>
              <a:ext uri="{FF2B5EF4-FFF2-40B4-BE49-F238E27FC236}">
                <a16:creationId xmlns:a16="http://schemas.microsoft.com/office/drawing/2014/main" id="{A67ECC5B-F310-9420-A86D-2BF1915E4F21}"/>
              </a:ext>
            </a:extLst>
          </p:cNvPr>
          <p:cNvPicPr>
            <a:picLocks noChangeAspect="1"/>
          </p:cNvPicPr>
          <p:nvPr/>
        </p:nvPicPr>
        <p:blipFill>
          <a:blip r:embed="rId2"/>
          <a:stretch>
            <a:fillRect/>
          </a:stretch>
        </p:blipFill>
        <p:spPr>
          <a:xfrm>
            <a:off x="0" y="3058430"/>
            <a:ext cx="3973830" cy="3657330"/>
          </a:xfrm>
          <a:prstGeom prst="rect">
            <a:avLst/>
          </a:prstGeom>
        </p:spPr>
      </p:pic>
      <p:pic>
        <p:nvPicPr>
          <p:cNvPr id="9" name="Picture 8" descr="A graph of numbers and a number of service requests&#10;&#10;Description automatically generated">
            <a:extLst>
              <a:ext uri="{FF2B5EF4-FFF2-40B4-BE49-F238E27FC236}">
                <a16:creationId xmlns:a16="http://schemas.microsoft.com/office/drawing/2014/main" id="{DF87ABB0-48A7-E81F-11AF-CB786B80B03A}"/>
              </a:ext>
            </a:extLst>
          </p:cNvPr>
          <p:cNvPicPr>
            <a:picLocks noChangeAspect="1"/>
          </p:cNvPicPr>
          <p:nvPr/>
        </p:nvPicPr>
        <p:blipFill>
          <a:blip r:embed="rId3"/>
          <a:stretch>
            <a:fillRect/>
          </a:stretch>
        </p:blipFill>
        <p:spPr>
          <a:xfrm>
            <a:off x="3840479" y="3007292"/>
            <a:ext cx="4084955" cy="3759605"/>
          </a:xfrm>
          <a:prstGeom prst="rect">
            <a:avLst/>
          </a:prstGeom>
        </p:spPr>
      </p:pic>
      <p:pic>
        <p:nvPicPr>
          <p:cNvPr id="11" name="Picture 10" descr="A graph of numbers and lines&#10;&#10;Description automatically generated">
            <a:extLst>
              <a:ext uri="{FF2B5EF4-FFF2-40B4-BE49-F238E27FC236}">
                <a16:creationId xmlns:a16="http://schemas.microsoft.com/office/drawing/2014/main" id="{9353F547-1F73-0A79-B928-E02EE46C6B47}"/>
              </a:ext>
            </a:extLst>
          </p:cNvPr>
          <p:cNvPicPr>
            <a:picLocks noChangeAspect="1"/>
          </p:cNvPicPr>
          <p:nvPr/>
        </p:nvPicPr>
        <p:blipFill>
          <a:blip r:embed="rId4"/>
          <a:stretch>
            <a:fillRect/>
          </a:stretch>
        </p:blipFill>
        <p:spPr>
          <a:xfrm>
            <a:off x="8036560" y="3058430"/>
            <a:ext cx="3587750" cy="3302000"/>
          </a:xfrm>
          <a:prstGeom prst="rect">
            <a:avLst/>
          </a:prstGeom>
        </p:spPr>
      </p:pic>
    </p:spTree>
    <p:extLst>
      <p:ext uri="{BB962C8B-B14F-4D97-AF65-F5344CB8AC3E}">
        <p14:creationId xmlns:p14="http://schemas.microsoft.com/office/powerpoint/2010/main" val="308460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p:txBody>
          <a:bodyPr>
            <a:normAutofit/>
          </a:bodyPr>
          <a:lstStyle/>
          <a:p>
            <a:r>
              <a:rPr lang="en-US" dirty="0"/>
              <a:t>Future study –</a:t>
            </a:r>
          </a:p>
          <a:p>
            <a:pPr lvl="1"/>
            <a:r>
              <a:rPr lang="en-US" sz="1800" dirty="0">
                <a:effectLst/>
                <a:latin typeface="Times"/>
              </a:rPr>
              <a:t>DT optical net- work (DTON) was proposed in </a:t>
            </a:r>
            <a:r>
              <a:rPr lang="en-US" sz="1800" dirty="0">
                <a:solidFill>
                  <a:srgbClr val="0000FF"/>
                </a:solidFill>
                <a:effectLst/>
                <a:latin typeface="Times"/>
              </a:rPr>
              <a:t>[3]</a:t>
            </a:r>
            <a:r>
              <a:rPr lang="en-US" sz="1800" dirty="0">
                <a:solidFill>
                  <a:srgbClr val="0000FF"/>
                </a:solidFill>
                <a:latin typeface="Times"/>
              </a:rPr>
              <a:t> - D. Wang et al., “The role of digital twin in optical communication: Fault management, hardware configuration, and transmission </a:t>
            </a:r>
            <a:r>
              <a:rPr lang="en-US" sz="1800" dirty="0" err="1">
                <a:solidFill>
                  <a:srgbClr val="0000FF"/>
                </a:solidFill>
                <a:latin typeface="Times"/>
              </a:rPr>
              <a:t>simula</a:t>
            </a:r>
            <a:r>
              <a:rPr lang="en-US" sz="1800" dirty="0">
                <a:solidFill>
                  <a:srgbClr val="0000FF"/>
                </a:solidFill>
                <a:latin typeface="Times"/>
              </a:rPr>
              <a:t>- </a:t>
            </a:r>
            <a:r>
              <a:rPr lang="en-US" sz="1800" dirty="0" err="1">
                <a:solidFill>
                  <a:srgbClr val="0000FF"/>
                </a:solidFill>
                <a:latin typeface="Times"/>
              </a:rPr>
              <a:t>tion</a:t>
            </a:r>
            <a:r>
              <a:rPr lang="en-US" sz="1800" dirty="0">
                <a:solidFill>
                  <a:srgbClr val="0000FF"/>
                </a:solidFill>
                <a:latin typeface="Times"/>
              </a:rPr>
              <a:t>,” IEEE </a:t>
            </a:r>
            <a:r>
              <a:rPr lang="en-US" sz="1800" dirty="0" err="1">
                <a:solidFill>
                  <a:srgbClr val="0000FF"/>
                </a:solidFill>
                <a:latin typeface="Times"/>
              </a:rPr>
              <a:t>Commun</a:t>
            </a:r>
            <a:r>
              <a:rPr lang="en-US" sz="1800" dirty="0">
                <a:solidFill>
                  <a:srgbClr val="0000FF"/>
                </a:solidFill>
                <a:latin typeface="Times"/>
              </a:rPr>
              <a:t>. Mag., vol. 59, no. 1, pp. 133–139, Jan. 2021, </a:t>
            </a:r>
            <a:r>
              <a:rPr lang="en-US" sz="1800" dirty="0" err="1">
                <a:solidFill>
                  <a:srgbClr val="0000FF"/>
                </a:solidFill>
                <a:latin typeface="Times"/>
              </a:rPr>
              <a:t>doi</a:t>
            </a:r>
            <a:r>
              <a:rPr lang="en-US" sz="1800" dirty="0">
                <a:solidFill>
                  <a:srgbClr val="0000FF"/>
                </a:solidFill>
                <a:latin typeface="Times"/>
              </a:rPr>
              <a:t>: 10.1109/MCOM.001.2000727.</a:t>
            </a:r>
          </a:p>
          <a:p>
            <a:pPr lvl="1"/>
            <a:r>
              <a:rPr lang="en-US" dirty="0"/>
              <a:t>quality of transmission (</a:t>
            </a:r>
            <a:r>
              <a:rPr lang="en-US" dirty="0" err="1"/>
              <a:t>QoT</a:t>
            </a:r>
            <a:r>
              <a:rPr lang="en-US" dirty="0"/>
              <a:t>) estimation [6]</a:t>
            </a:r>
            <a:r>
              <a:rPr lang="en-US" sz="1800" dirty="0">
                <a:solidFill>
                  <a:srgbClr val="0000FF"/>
                </a:solidFill>
                <a:latin typeface="Times"/>
              </a:rPr>
              <a:t> - </a:t>
            </a:r>
            <a:r>
              <a:rPr lang="en-US" sz="1800" dirty="0" err="1">
                <a:solidFill>
                  <a:srgbClr val="0000FF"/>
                </a:solidFill>
                <a:latin typeface="Times"/>
              </a:rPr>
              <a:t>A.Ferrari,V.V.Garbhapu,D.L.Gac,I.F.deJaureguiRuiz,G.Charlet</a:t>
            </a:r>
            <a:r>
              <a:rPr lang="en-US" sz="1800" dirty="0">
                <a:solidFill>
                  <a:srgbClr val="0000FF"/>
                </a:solidFill>
                <a:latin typeface="Times"/>
              </a:rPr>
              <a:t>, and Y. </a:t>
            </a:r>
            <a:r>
              <a:rPr lang="en-US" sz="1800" dirty="0" err="1">
                <a:solidFill>
                  <a:srgbClr val="0000FF"/>
                </a:solidFill>
                <a:latin typeface="Times"/>
              </a:rPr>
              <a:t>Pointurie</a:t>
            </a:r>
            <a:r>
              <a:rPr lang="en-US" sz="1800" dirty="0">
                <a:solidFill>
                  <a:srgbClr val="0000FF"/>
                </a:solidFill>
                <a:latin typeface="Times"/>
              </a:rPr>
              <a:t>, “Demonstration of AI-Light: An automation framework to optimize the channel powers leveraging a digital twin,” in Proc. Opt. Fiber </a:t>
            </a:r>
            <a:r>
              <a:rPr lang="en-US" sz="1800" dirty="0" err="1">
                <a:solidFill>
                  <a:srgbClr val="0000FF"/>
                </a:solidFill>
                <a:latin typeface="Times"/>
              </a:rPr>
              <a:t>Commun</a:t>
            </a:r>
            <a:r>
              <a:rPr lang="en-US" sz="1800" dirty="0">
                <a:solidFill>
                  <a:srgbClr val="0000FF"/>
                </a:solidFill>
                <a:latin typeface="Times"/>
              </a:rPr>
              <a:t>. Conf. </a:t>
            </a:r>
            <a:r>
              <a:rPr lang="en-US" sz="1800" dirty="0" err="1">
                <a:solidFill>
                  <a:srgbClr val="0000FF"/>
                </a:solidFill>
                <a:latin typeface="Times"/>
              </a:rPr>
              <a:t>Exhib</a:t>
            </a:r>
            <a:r>
              <a:rPr lang="en-US" sz="1800" dirty="0">
                <a:solidFill>
                  <a:srgbClr val="0000FF"/>
                </a:solidFill>
                <a:latin typeface="Times"/>
              </a:rPr>
              <a:t>., 2022, pp. 1–3.</a:t>
            </a:r>
            <a:endParaRPr lang="en-US" dirty="0"/>
          </a:p>
        </p:txBody>
      </p:sp>
    </p:spTree>
    <p:extLst>
      <p:ext uri="{BB962C8B-B14F-4D97-AF65-F5344CB8AC3E}">
        <p14:creationId xmlns:p14="http://schemas.microsoft.com/office/powerpoint/2010/main" val="163653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734040" cy="4667251"/>
          </a:xfrm>
        </p:spPr>
        <p:txBody>
          <a:bodyPr>
            <a:normAutofit/>
          </a:bodyPr>
          <a:lstStyle/>
          <a:p>
            <a:r>
              <a:rPr lang="en-US" dirty="0"/>
              <a:t>Use of Cloud network resource management with DT technology to improve the efficient management ability of the whole life cycle of cloud networks and reduce labor costs.</a:t>
            </a:r>
          </a:p>
          <a:p>
            <a:r>
              <a:rPr lang="en-US" dirty="0"/>
              <a:t>a demand forecasting model for edge cloud networks is used to guide telecom operators in planning and arranging the resources and services of mobile edge computing (MEC).</a:t>
            </a:r>
          </a:p>
          <a:p>
            <a:r>
              <a:rPr lang="en-US" dirty="0"/>
              <a:t>In this paper, the overall architecture and key functions of the system are designed, and the capabilities of visual dynamic management, grid management and edge demand forecast are verified by application examples.</a:t>
            </a:r>
          </a:p>
        </p:txBody>
      </p:sp>
    </p:spTree>
    <p:extLst>
      <p:ext uri="{BB962C8B-B14F-4D97-AF65-F5344CB8AC3E}">
        <p14:creationId xmlns:p14="http://schemas.microsoft.com/office/powerpoint/2010/main" val="1860776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734040" cy="4667251"/>
          </a:xfrm>
        </p:spPr>
        <p:txBody>
          <a:bodyPr>
            <a:normAutofit/>
          </a:bodyPr>
          <a:lstStyle/>
          <a:p>
            <a:r>
              <a:rPr lang="en-US" dirty="0"/>
              <a:t>a DT-based cloud network resource management system is proposed to complete the detailed design of the overall architecture and functions of the system, aiming at realizing the full life cycle, and fine and efficient management of cloud computing and network-related resources.</a:t>
            </a:r>
          </a:p>
        </p:txBody>
      </p:sp>
    </p:spTree>
    <p:extLst>
      <p:ext uri="{BB962C8B-B14F-4D97-AF65-F5344CB8AC3E}">
        <p14:creationId xmlns:p14="http://schemas.microsoft.com/office/powerpoint/2010/main" val="425420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6548120" cy="4667251"/>
          </a:xfrm>
        </p:spPr>
        <p:txBody>
          <a:bodyPr>
            <a:normAutofit fontScale="92500" lnSpcReduction="10000"/>
          </a:bodyPr>
          <a:lstStyle/>
          <a:p>
            <a:r>
              <a:rPr lang="en-US" dirty="0"/>
              <a:t>System Design –</a:t>
            </a:r>
          </a:p>
          <a:p>
            <a:pPr lvl="1"/>
            <a:r>
              <a:rPr lang="en-US" b="1" dirty="0"/>
              <a:t>Overall Architecture of the System </a:t>
            </a:r>
            <a:r>
              <a:rPr lang="en-US" dirty="0"/>
              <a:t>- Through the interaction between the physical layer, data layer, and model layer, the digital twins of cloud network resources can be formed</a:t>
            </a:r>
          </a:p>
          <a:p>
            <a:pPr lvl="1"/>
            <a:r>
              <a:rPr lang="en-US" dirty="0"/>
              <a:t>Physical layer: This layer mainly collects the initial data of the physical entities and their external environment through sensors, network probes, and control instructions.</a:t>
            </a:r>
          </a:p>
          <a:p>
            <a:pPr lvl="1"/>
            <a:r>
              <a:rPr lang="en-US" dirty="0"/>
              <a:t>Data Layer: This layer mainly realizes the whole life cycle management of data related to cloud network resource management through data collection, data standardization processing, data fusion processing [8], data application, data archiving, and other operations.</a:t>
            </a:r>
          </a:p>
        </p:txBody>
      </p:sp>
      <p:pic>
        <p:nvPicPr>
          <p:cNvPr id="5" name="Picture 4" descr="A diagram of cloud network management&#10;&#10;Description automatically generated">
            <a:extLst>
              <a:ext uri="{FF2B5EF4-FFF2-40B4-BE49-F238E27FC236}">
                <a16:creationId xmlns:a16="http://schemas.microsoft.com/office/drawing/2014/main" id="{93C3E12A-A13A-BC50-3A8B-57CC71F64CF2}"/>
              </a:ext>
            </a:extLst>
          </p:cNvPr>
          <p:cNvPicPr>
            <a:picLocks noChangeAspect="1"/>
          </p:cNvPicPr>
          <p:nvPr/>
        </p:nvPicPr>
        <p:blipFill>
          <a:blip r:embed="rId2"/>
          <a:stretch>
            <a:fillRect/>
          </a:stretch>
        </p:blipFill>
        <p:spPr>
          <a:xfrm>
            <a:off x="7233920" y="1605280"/>
            <a:ext cx="4820346" cy="4808014"/>
          </a:xfrm>
          <a:prstGeom prst="rect">
            <a:avLst/>
          </a:prstGeom>
        </p:spPr>
      </p:pic>
    </p:spTree>
    <p:extLst>
      <p:ext uri="{BB962C8B-B14F-4D97-AF65-F5344CB8AC3E}">
        <p14:creationId xmlns:p14="http://schemas.microsoft.com/office/powerpoint/2010/main" val="419128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6548120" cy="4667251"/>
          </a:xfrm>
        </p:spPr>
        <p:txBody>
          <a:bodyPr>
            <a:normAutofit/>
          </a:bodyPr>
          <a:lstStyle/>
          <a:p>
            <a:r>
              <a:rPr lang="en-US" dirty="0"/>
              <a:t>System Design –</a:t>
            </a:r>
          </a:p>
          <a:p>
            <a:pPr lvl="1"/>
            <a:r>
              <a:rPr lang="en-US" dirty="0"/>
              <a:t>Overall Architecture of the System –</a:t>
            </a:r>
          </a:p>
          <a:p>
            <a:pPr lvl="1"/>
            <a:r>
              <a:rPr lang="en-US" dirty="0"/>
              <a:t>Model layer - It is mainly responsible for building, verifying, optimizing and managing various models according to the requirements of the application layer. The model of this layer can be divided into two categories: basic model and functional model. The cyclic interaction between them can realize the simulation verification and iterative optimization of the model.</a:t>
            </a:r>
          </a:p>
        </p:txBody>
      </p:sp>
      <p:pic>
        <p:nvPicPr>
          <p:cNvPr id="5" name="Picture 4" descr="A diagram of cloud network management&#10;&#10;Description automatically generated">
            <a:extLst>
              <a:ext uri="{FF2B5EF4-FFF2-40B4-BE49-F238E27FC236}">
                <a16:creationId xmlns:a16="http://schemas.microsoft.com/office/drawing/2014/main" id="{93C3E12A-A13A-BC50-3A8B-57CC71F64CF2}"/>
              </a:ext>
            </a:extLst>
          </p:cNvPr>
          <p:cNvPicPr>
            <a:picLocks noChangeAspect="1"/>
          </p:cNvPicPr>
          <p:nvPr/>
        </p:nvPicPr>
        <p:blipFill>
          <a:blip r:embed="rId2"/>
          <a:stretch>
            <a:fillRect/>
          </a:stretch>
        </p:blipFill>
        <p:spPr>
          <a:xfrm>
            <a:off x="7233920" y="1605280"/>
            <a:ext cx="4820346" cy="4808014"/>
          </a:xfrm>
          <a:prstGeom prst="rect">
            <a:avLst/>
          </a:prstGeom>
        </p:spPr>
      </p:pic>
    </p:spTree>
    <p:extLst>
      <p:ext uri="{BB962C8B-B14F-4D97-AF65-F5344CB8AC3E}">
        <p14:creationId xmlns:p14="http://schemas.microsoft.com/office/powerpoint/2010/main" val="317792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p:txBody>
          <a:bodyPr>
            <a:normAutofit fontScale="92500"/>
          </a:bodyPr>
          <a:lstStyle/>
          <a:p>
            <a:r>
              <a:rPr lang="en-US" dirty="0"/>
              <a:t>DTON is envisioned to pave the way for close monitoring, high-fidelity modeling, real-time interaction, and dynamic network orchestration for autonomous optical networks.</a:t>
            </a:r>
          </a:p>
          <a:p>
            <a:r>
              <a:rPr lang="en-US" dirty="0"/>
              <a:t>One of DTON's primary tasks at the network layer is to create a mirror model of network topology (NT) to describe the comprehensive network structure and status information. This is crucial for dynamic routing computation, flexible resource allocation, and accurate traffic prediction.</a:t>
            </a:r>
          </a:p>
          <a:p>
            <a:r>
              <a:rPr lang="en-US" dirty="0"/>
              <a:t>Establishing the mirror model for network topology requires a comprehensive scheme to describe the physical structure and logical relationships, including network status and system condition information.</a:t>
            </a:r>
          </a:p>
        </p:txBody>
      </p:sp>
    </p:spTree>
    <p:extLst>
      <p:ext uri="{BB962C8B-B14F-4D97-AF65-F5344CB8AC3E}">
        <p14:creationId xmlns:p14="http://schemas.microsoft.com/office/powerpoint/2010/main" val="854656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480040" cy="4667251"/>
          </a:xfrm>
        </p:spPr>
        <p:txBody>
          <a:bodyPr>
            <a:normAutofit/>
          </a:bodyPr>
          <a:lstStyle/>
          <a:p>
            <a:r>
              <a:rPr lang="en-US" dirty="0"/>
              <a:t>System Design –</a:t>
            </a:r>
          </a:p>
          <a:p>
            <a:pPr lvl="1"/>
            <a:r>
              <a:rPr lang="en-US" dirty="0"/>
              <a:t>Model layer – </a:t>
            </a:r>
          </a:p>
          <a:p>
            <a:pPr lvl="2"/>
            <a:r>
              <a:rPr lang="en-US" dirty="0"/>
              <a:t>Basic Model - It mainly includes the cloud infrastructure model, network infrastructure model, cloud network topology model, and spatial environment model, in which the spatial model represents the geographical location and surrounding environment of cloud network resource entities, and their status is monitored.</a:t>
            </a:r>
          </a:p>
          <a:p>
            <a:pPr lvl="2"/>
            <a:r>
              <a:rPr lang="en-US" dirty="0"/>
              <a:t>Functional Model – It mainly includes cloud network planning, demand forecasting, construction evaluation, fault diagnosis, and other models for the application layer to call on demand.</a:t>
            </a:r>
          </a:p>
          <a:p>
            <a:pPr lvl="1"/>
            <a:r>
              <a:rPr lang="en-US" dirty="0"/>
              <a:t>Application Layer -  This layer is for system administrators to call the corresponding capabilities of the model layer, data layer, and physical layer according to the actual application requirements, to realize the functions of visual management, grid management, life cycle management, and edge demand forecast of cloud network resources.</a:t>
            </a:r>
          </a:p>
          <a:p>
            <a:pPr lvl="1"/>
            <a:endParaRPr lang="en-US" dirty="0"/>
          </a:p>
        </p:txBody>
      </p:sp>
    </p:spTree>
    <p:extLst>
      <p:ext uri="{BB962C8B-B14F-4D97-AF65-F5344CB8AC3E}">
        <p14:creationId xmlns:p14="http://schemas.microsoft.com/office/powerpoint/2010/main" val="3785356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480040" cy="4667251"/>
          </a:xfrm>
        </p:spPr>
        <p:txBody>
          <a:bodyPr>
            <a:normAutofit/>
          </a:bodyPr>
          <a:lstStyle/>
          <a:p>
            <a:r>
              <a:rPr lang="en-US" dirty="0"/>
              <a:t>System Design –</a:t>
            </a:r>
          </a:p>
          <a:p>
            <a:pPr lvl="1"/>
            <a:r>
              <a:rPr lang="en-US" dirty="0"/>
              <a:t>Life Cycle Management of Cloud Network Resources –</a:t>
            </a:r>
          </a:p>
          <a:p>
            <a:pPr lvl="2"/>
            <a:r>
              <a:rPr lang="en-US" dirty="0"/>
              <a:t>The whole life cycle management process of cloud network resources can be divided into five stages: planning and design, resource construction, project acceptance, operation and maintenance, and resource withdrawal.</a:t>
            </a:r>
          </a:p>
          <a:p>
            <a:pPr marL="457200" lvl="1" indent="0">
              <a:buNone/>
            </a:pPr>
            <a:endParaRPr lang="en-US" dirty="0"/>
          </a:p>
          <a:p>
            <a:pPr marL="457200" lvl="1" indent="0">
              <a:buNone/>
            </a:pPr>
            <a:endParaRPr lang="en-US" dirty="0"/>
          </a:p>
          <a:p>
            <a:pPr lvl="2"/>
            <a:r>
              <a:rPr lang="en-US" dirty="0"/>
              <a:t>Planning and Design - The flexible layout of cloud network infrastructure is achieved online using GIS positioning and topology rule design, following cloud network planning requirements.</a:t>
            </a:r>
          </a:p>
          <a:p>
            <a:pPr lvl="2"/>
            <a:r>
              <a:rPr lang="en-US" dirty="0"/>
              <a:t>Resource Construction - Cloud network resources are constructed based on the planning and design output. By utilizing DT, resources can be initially deployed in virtual space, then optimizing the design scheme through model simulation. Finally, the deployment of resources in physical space is completed according to the optimal design scheme.</a:t>
            </a:r>
          </a:p>
        </p:txBody>
      </p:sp>
      <p:pic>
        <p:nvPicPr>
          <p:cNvPr id="5" name="Picture 4">
            <a:extLst>
              <a:ext uri="{FF2B5EF4-FFF2-40B4-BE49-F238E27FC236}">
                <a16:creationId xmlns:a16="http://schemas.microsoft.com/office/drawing/2014/main" id="{82CE4CA3-0C68-4B11-737F-AC7507E10004}"/>
              </a:ext>
            </a:extLst>
          </p:cNvPr>
          <p:cNvPicPr>
            <a:picLocks noChangeAspect="1"/>
          </p:cNvPicPr>
          <p:nvPr/>
        </p:nvPicPr>
        <p:blipFill>
          <a:blip r:embed="rId2"/>
          <a:stretch>
            <a:fillRect/>
          </a:stretch>
        </p:blipFill>
        <p:spPr>
          <a:xfrm>
            <a:off x="2014220" y="3525520"/>
            <a:ext cx="7772400" cy="819025"/>
          </a:xfrm>
          <a:prstGeom prst="rect">
            <a:avLst/>
          </a:prstGeom>
        </p:spPr>
      </p:pic>
    </p:spTree>
    <p:extLst>
      <p:ext uri="{BB962C8B-B14F-4D97-AF65-F5344CB8AC3E}">
        <p14:creationId xmlns:p14="http://schemas.microsoft.com/office/powerpoint/2010/main" val="2163810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480040" cy="4667251"/>
          </a:xfrm>
        </p:spPr>
        <p:txBody>
          <a:bodyPr>
            <a:normAutofit/>
          </a:bodyPr>
          <a:lstStyle/>
          <a:p>
            <a:r>
              <a:rPr lang="en-US" dirty="0"/>
              <a:t>System Design –</a:t>
            </a:r>
          </a:p>
          <a:p>
            <a:pPr lvl="1"/>
            <a:r>
              <a:rPr lang="en-US" dirty="0"/>
              <a:t>Life Cycle Management of Cloud Network Resources –</a:t>
            </a:r>
          </a:p>
          <a:p>
            <a:pPr lvl="2"/>
            <a:r>
              <a:rPr lang="en-US" dirty="0"/>
              <a:t>Project Acceptance – it involves online data comparison, on-site verification, and other methods. The cloud network resources that have passed the acceptance can be updated from "under construction" to "in operation”. Through DT, this process from demand to planning, construction, and evaluation is closed, improving resource operation stability and reducing labor costs.</a:t>
            </a:r>
          </a:p>
          <a:p>
            <a:pPr lvl="2"/>
            <a:r>
              <a:rPr lang="en-US" dirty="0"/>
              <a:t>Operation and Maintenance - Cloud network resource statuses can be displayed to quickly understand faults and causes. DT enables simulation verification of fault solutions in digital space before distributing the verified solution to physical space, reducing the trial and error cost.</a:t>
            </a:r>
          </a:p>
          <a:p>
            <a:pPr lvl="2"/>
            <a:r>
              <a:rPr lang="en-US" dirty="0"/>
              <a:t>Resource Withdrawal - The system supports historical backtracking for retired cloud network resources, allowing absorption of historical experience and maximizing the use value of these resources.</a:t>
            </a:r>
          </a:p>
        </p:txBody>
      </p:sp>
    </p:spTree>
    <p:extLst>
      <p:ext uri="{BB962C8B-B14F-4D97-AF65-F5344CB8AC3E}">
        <p14:creationId xmlns:p14="http://schemas.microsoft.com/office/powerpoint/2010/main" val="358440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182880"/>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406842"/>
            <a:ext cx="10480040" cy="5268277"/>
          </a:xfrm>
        </p:spPr>
        <p:txBody>
          <a:bodyPr>
            <a:normAutofit lnSpcReduction="10000"/>
          </a:bodyPr>
          <a:lstStyle/>
          <a:p>
            <a:r>
              <a:rPr lang="en-US" dirty="0"/>
              <a:t>System Design –</a:t>
            </a:r>
          </a:p>
          <a:p>
            <a:pPr lvl="1"/>
            <a:r>
              <a:rPr lang="en-US" dirty="0"/>
              <a:t>Edge Demand Forecast of Cloud Network – </a:t>
            </a:r>
          </a:p>
          <a:p>
            <a:pPr lvl="2"/>
            <a:r>
              <a:rPr lang="en-US" dirty="0"/>
              <a:t>Using AI and big data technology, a demand forecasting model for the edge cloud network is constructed based on infrastructure, user, and business data. </a:t>
            </a:r>
          </a:p>
          <a:p>
            <a:pPr lvl="2"/>
            <a:r>
              <a:rPr lang="en-US" dirty="0"/>
              <a:t>This model guides telecom operators in resource layout for the edge cloud network, enabling accurate construction and investment in data-driven resources. It also promotes the coordinated development of edge clouds and edge networks.</a:t>
            </a:r>
          </a:p>
          <a:p>
            <a:pPr lvl="2"/>
            <a:r>
              <a:rPr lang="en-US" dirty="0"/>
              <a:t>By analyzing the business characteristics and infrastructure layout of the edge cloud network, a demand forecasting model for the edge cloud network is proposed.</a:t>
            </a:r>
          </a:p>
          <a:p>
            <a:pPr lvl="2"/>
            <a:r>
              <a:rPr lang="en-US" dirty="0"/>
              <a:t>By using the principles of hierarchical weight calculation and regional normalization, the demand forecast values of edge cloud network resources and services in different regions are calculated.</a:t>
            </a:r>
          </a:p>
          <a:p>
            <a:pPr lvl="2"/>
            <a:r>
              <a:rPr lang="en-US" dirty="0"/>
              <a:t>the hierarchical weight calculation formula:</a:t>
            </a:r>
          </a:p>
          <a:p>
            <a:pPr marL="1371600" lvl="3" indent="0">
              <a:buNone/>
            </a:pPr>
            <a:r>
              <a:rPr lang="en-US" sz="1400" dirty="0"/>
              <a:t>S is the demand forecast value of the edge cloud network in a certain area.</a:t>
            </a:r>
          </a:p>
          <a:p>
            <a:pPr marL="1371600" lvl="3" indent="0">
              <a:buNone/>
            </a:pPr>
            <a:r>
              <a:rPr lang="en-US" sz="1400" dirty="0"/>
              <a:t>n is the number of indicators</a:t>
            </a:r>
          </a:p>
          <a:p>
            <a:pPr marL="1371600" lvl="3" indent="0">
              <a:buNone/>
            </a:pPr>
            <a:r>
              <a:rPr lang="en-US" sz="1400" dirty="0"/>
              <a:t>A</a:t>
            </a:r>
            <a:r>
              <a:rPr lang="en-US" sz="1400" baseline="-25000" dirty="0"/>
              <a:t>i</a:t>
            </a:r>
            <a:r>
              <a:rPr lang="en-US" sz="1400" dirty="0"/>
              <a:t> is the parameter value of the key indicator with the serial number </a:t>
            </a:r>
            <a:r>
              <a:rPr lang="en-US" sz="1400" dirty="0" err="1"/>
              <a:t>i</a:t>
            </a:r>
            <a:endParaRPr lang="en-US" sz="1400" dirty="0"/>
          </a:p>
          <a:p>
            <a:pPr marL="1371600" lvl="3" indent="0">
              <a:buNone/>
            </a:pPr>
            <a:r>
              <a:rPr lang="en-US" sz="1400" dirty="0"/>
              <a:t>X</a:t>
            </a:r>
            <a:r>
              <a:rPr lang="en-US" sz="1400" baseline="-25000" dirty="0"/>
              <a:t>i</a:t>
            </a:r>
            <a:r>
              <a:rPr lang="en-US" sz="1400" dirty="0"/>
              <a:t> represents the state weight of the </a:t>
            </a:r>
            <a:r>
              <a:rPr lang="en-US" sz="1400" dirty="0" err="1"/>
              <a:t>i-th</a:t>
            </a:r>
            <a:r>
              <a:rPr lang="en-US" sz="1400" dirty="0"/>
              <a:t> key indicator</a:t>
            </a:r>
          </a:p>
          <a:p>
            <a:pPr marL="1371600" lvl="3" indent="0">
              <a:buNone/>
            </a:pPr>
            <a:r>
              <a:rPr lang="en-US" sz="1400" dirty="0"/>
              <a:t>Y</a:t>
            </a:r>
            <a:r>
              <a:rPr lang="en-US" sz="1400" baseline="-25000" dirty="0"/>
              <a:t>i</a:t>
            </a:r>
            <a:r>
              <a:rPr lang="en-US" sz="1400" dirty="0"/>
              <a:t> represents the data category weight of the </a:t>
            </a:r>
            <a:r>
              <a:rPr lang="en-US" sz="1400" dirty="0" err="1"/>
              <a:t>i-th</a:t>
            </a:r>
            <a:r>
              <a:rPr lang="en-US" sz="1400" dirty="0"/>
              <a:t> key indicator, and the data category is related to the indicator types in the first-level indicator and the second-level indicator.</a:t>
            </a:r>
          </a:p>
        </p:txBody>
      </p:sp>
      <p:pic>
        <p:nvPicPr>
          <p:cNvPr id="5" name="Picture 4" descr="A black and white math symbols&#10;&#10;Description automatically generated">
            <a:extLst>
              <a:ext uri="{FF2B5EF4-FFF2-40B4-BE49-F238E27FC236}">
                <a16:creationId xmlns:a16="http://schemas.microsoft.com/office/drawing/2014/main" id="{35EA52A6-C286-BB8A-1493-C62E03DBCDB8}"/>
              </a:ext>
            </a:extLst>
          </p:cNvPr>
          <p:cNvPicPr>
            <a:picLocks noChangeAspect="1"/>
          </p:cNvPicPr>
          <p:nvPr/>
        </p:nvPicPr>
        <p:blipFill>
          <a:blip r:embed="rId2"/>
          <a:stretch>
            <a:fillRect/>
          </a:stretch>
        </p:blipFill>
        <p:spPr>
          <a:xfrm>
            <a:off x="7995920" y="5451158"/>
            <a:ext cx="2731770" cy="579121"/>
          </a:xfrm>
          <a:prstGeom prst="rect">
            <a:avLst/>
          </a:prstGeom>
        </p:spPr>
      </p:pic>
    </p:spTree>
    <p:extLst>
      <p:ext uri="{BB962C8B-B14F-4D97-AF65-F5344CB8AC3E}">
        <p14:creationId xmlns:p14="http://schemas.microsoft.com/office/powerpoint/2010/main" val="4241771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480040" cy="4667251"/>
          </a:xfrm>
        </p:spPr>
        <p:txBody>
          <a:bodyPr>
            <a:normAutofit/>
          </a:bodyPr>
          <a:lstStyle/>
          <a:p>
            <a:r>
              <a:rPr lang="en-US" dirty="0"/>
              <a:t>System Application Examples –</a:t>
            </a:r>
          </a:p>
          <a:p>
            <a:pPr lvl="1"/>
            <a:r>
              <a:rPr lang="en-US" dirty="0"/>
              <a:t>Visual Dynamic Management of Cloud Network Resources-</a:t>
            </a:r>
          </a:p>
          <a:p>
            <a:pPr lvl="2"/>
            <a:r>
              <a:rPr lang="en-US" dirty="0"/>
              <a:t>The platform enables dynamic management of the physical entities of cloud network resources in digital space. This includes viewing network status information and managing data statistics, enhancing management efficiency and user experience.</a:t>
            </a:r>
          </a:p>
          <a:p>
            <a:pPr lvl="1"/>
            <a:r>
              <a:rPr lang="en-US" dirty="0"/>
              <a:t>Grid Management of Cloud Network Resources in the Whole Life Cycle –</a:t>
            </a:r>
          </a:p>
          <a:p>
            <a:pPr lvl="2"/>
            <a:r>
              <a:rPr lang="en-US" dirty="0"/>
              <a:t>The platform can realize the management and control of network resources according to the integrated service access area, to narrow the scope of resource management and realize refined management.</a:t>
            </a:r>
          </a:p>
          <a:p>
            <a:pPr lvl="2"/>
            <a:r>
              <a:rPr lang="en-US" dirty="0"/>
              <a:t>the platform can also realize the whole life cycle management of network resources, which can be divided into five states: new planning, planning and transformation, construction, transformation, and acceptance, widely called resource grid management.</a:t>
            </a:r>
          </a:p>
          <a:p>
            <a:pPr lvl="2"/>
            <a:endParaRPr lang="en-US" dirty="0"/>
          </a:p>
        </p:txBody>
      </p:sp>
    </p:spTree>
    <p:extLst>
      <p:ext uri="{BB962C8B-B14F-4D97-AF65-F5344CB8AC3E}">
        <p14:creationId xmlns:p14="http://schemas.microsoft.com/office/powerpoint/2010/main" val="406923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480040" cy="4667251"/>
          </a:xfrm>
        </p:spPr>
        <p:txBody>
          <a:bodyPr>
            <a:normAutofit/>
          </a:bodyPr>
          <a:lstStyle/>
          <a:p>
            <a:r>
              <a:rPr lang="en-US" dirty="0"/>
              <a:t>System Application Examples –</a:t>
            </a:r>
          </a:p>
          <a:p>
            <a:pPr lvl="1"/>
            <a:r>
              <a:rPr lang="en-US" dirty="0"/>
              <a:t>Edge Demand Forecast of Cloud Network –</a:t>
            </a:r>
          </a:p>
          <a:p>
            <a:pPr lvl="2"/>
            <a:r>
              <a:rPr lang="en-US" dirty="0"/>
              <a:t>Based on the "grid”, through big data analysis and a demand forecasting model, the platform can realize the calculation of the demand forecast value of the edge cloud network in each grid.</a:t>
            </a:r>
          </a:p>
          <a:p>
            <a:pPr lvl="2"/>
            <a:r>
              <a:rPr lang="en-US" dirty="0"/>
              <a:t>By accurately predicting the demand for edge cloud networks in each area/grid, it can not only guide telecom operators to plan and construct related resources of edge cloud networks in advance but also promote the collaborative innovation of edge cloud and edge network technologies.</a:t>
            </a:r>
          </a:p>
        </p:txBody>
      </p:sp>
    </p:spTree>
    <p:extLst>
      <p:ext uri="{BB962C8B-B14F-4D97-AF65-F5344CB8AC3E}">
        <p14:creationId xmlns:p14="http://schemas.microsoft.com/office/powerpoint/2010/main" val="151904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EB509-6AD2-52B7-B156-A257762DB8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E5DA8-64E0-DC77-391B-4FDA8D2CE77E}"/>
              </a:ext>
            </a:extLst>
          </p:cNvPr>
          <p:cNvSpPr>
            <a:spLocks noGrp="1"/>
          </p:cNvSpPr>
          <p:nvPr>
            <p:ph type="title"/>
          </p:nvPr>
        </p:nvSpPr>
        <p:spPr>
          <a:xfrm>
            <a:off x="838200" y="365125"/>
            <a:ext cx="10734040" cy="1325563"/>
          </a:xfrm>
        </p:spPr>
        <p:txBody>
          <a:bodyPr>
            <a:noAutofit/>
          </a:bodyPr>
          <a:lstStyle/>
          <a:p>
            <a:r>
              <a:rPr lang="en-US" sz="3600" dirty="0"/>
              <a:t>Design and Implementation of a Cloud-Network Resource Management System Based on Digital Twin</a:t>
            </a:r>
          </a:p>
        </p:txBody>
      </p:sp>
      <p:sp>
        <p:nvSpPr>
          <p:cNvPr id="3" name="Content Placeholder 2">
            <a:extLst>
              <a:ext uri="{FF2B5EF4-FFF2-40B4-BE49-F238E27FC236}">
                <a16:creationId xmlns:a16="http://schemas.microsoft.com/office/drawing/2014/main" id="{8484760E-4F1D-7DAB-67AF-1E35E229363E}"/>
              </a:ext>
            </a:extLst>
          </p:cNvPr>
          <p:cNvSpPr>
            <a:spLocks noGrp="1"/>
          </p:cNvSpPr>
          <p:nvPr>
            <p:ph idx="1"/>
          </p:nvPr>
        </p:nvSpPr>
        <p:spPr>
          <a:xfrm>
            <a:off x="838200" y="1825624"/>
            <a:ext cx="10734040" cy="4667251"/>
          </a:xfrm>
        </p:spPr>
        <p:txBody>
          <a:bodyPr>
            <a:normAutofit/>
          </a:bodyPr>
          <a:lstStyle/>
          <a:p>
            <a:r>
              <a:rPr lang="en-US" dirty="0"/>
              <a:t>Future study - "Digital Dual Network-Requirements and Architecture" [5].</a:t>
            </a:r>
          </a:p>
        </p:txBody>
      </p:sp>
    </p:spTree>
    <p:extLst>
      <p:ext uri="{BB962C8B-B14F-4D97-AF65-F5344CB8AC3E}">
        <p14:creationId xmlns:p14="http://schemas.microsoft.com/office/powerpoint/2010/main" val="492905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p:txBody>
          <a:bodyPr>
            <a:normAutofit fontScale="92500"/>
          </a:bodyPr>
          <a:lstStyle/>
          <a:p>
            <a:r>
              <a:rPr lang="en-US" dirty="0"/>
              <a:t>Developing digital twins (Deep-learning-based digital twin for the optical time domain, named OCATA) representing the optical transport network could facilitate various network operation applications, such as automation and fault management.</a:t>
            </a:r>
          </a:p>
          <a:p>
            <a:r>
              <a:rPr lang="en-US" dirty="0"/>
              <a:t>OCATA utilizes concatenated deep neural network (DNN) models of optical links and nodes to effectively represent </a:t>
            </a:r>
            <a:r>
              <a:rPr lang="en-US" dirty="0" err="1"/>
              <a:t>lightpaths</a:t>
            </a:r>
            <a:r>
              <a:rPr lang="en-US" dirty="0"/>
              <a:t>.</a:t>
            </a:r>
          </a:p>
          <a:p>
            <a:r>
              <a:rPr lang="en-US" dirty="0"/>
              <a:t>The used DNN-based models aim to extract pertinent </a:t>
            </a:r>
            <a:r>
              <a:rPr lang="en-US" dirty="0" err="1"/>
              <a:t>lightpath</a:t>
            </a:r>
            <a:r>
              <a:rPr lang="en-US" dirty="0"/>
              <a:t> metrics, including length, number of optical links, and nonlinear fiber parameters.</a:t>
            </a:r>
          </a:p>
          <a:p>
            <a:r>
              <a:rPr lang="en-US" dirty="0"/>
              <a:t>The results of applying OCATA to disaggregated and mixed disaggregated-proprietary optical network scenarios demonstrate remarkable accuracy.</a:t>
            </a:r>
          </a:p>
          <a:p>
            <a:endParaRPr lang="en-US" dirty="0"/>
          </a:p>
        </p:txBody>
      </p:sp>
    </p:spTree>
    <p:extLst>
      <p:ext uri="{BB962C8B-B14F-4D97-AF65-F5344CB8AC3E}">
        <p14:creationId xmlns:p14="http://schemas.microsoft.com/office/powerpoint/2010/main" val="810156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75009"/>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400572"/>
            <a:ext cx="10515600" cy="4351338"/>
          </a:xfrm>
        </p:spPr>
        <p:txBody>
          <a:bodyPr>
            <a:normAutofit/>
          </a:bodyPr>
          <a:lstStyle/>
          <a:p>
            <a:r>
              <a:rPr lang="en-US" dirty="0"/>
              <a:t>Optical Time Domain Digital Twin And Application Scenarios -</a:t>
            </a:r>
          </a:p>
          <a:p>
            <a:pPr lvl="1"/>
            <a:r>
              <a:rPr lang="en-US" dirty="0"/>
              <a:t>OCATA investigates two different optical network scenarios:</a:t>
            </a:r>
          </a:p>
          <a:p>
            <a:pPr lvl="2"/>
            <a:r>
              <a:rPr lang="en-US" dirty="0"/>
              <a:t>Disaggregated Optical Networks with transponders, ROADMs, and optical amplifiers from multiple vendors</a:t>
            </a:r>
          </a:p>
          <a:p>
            <a:pPr lvl="2"/>
            <a:r>
              <a:rPr lang="en-US" dirty="0"/>
              <a:t>Mixed Disaggregated Proprietary Networks with single-vendor proprietary islands providing transparent optical connectivity to disaggregated segments.</a:t>
            </a:r>
          </a:p>
        </p:txBody>
      </p:sp>
      <p:pic>
        <p:nvPicPr>
          <p:cNvPr id="5" name="Picture 4" descr="A diagram of a network&#10;&#10;Description automatically generated">
            <a:extLst>
              <a:ext uri="{FF2B5EF4-FFF2-40B4-BE49-F238E27FC236}">
                <a16:creationId xmlns:a16="http://schemas.microsoft.com/office/drawing/2014/main" id="{C028981F-3ECD-E26F-DFE0-0D86C2212A38}"/>
              </a:ext>
            </a:extLst>
          </p:cNvPr>
          <p:cNvPicPr>
            <a:picLocks noChangeAspect="1"/>
          </p:cNvPicPr>
          <p:nvPr/>
        </p:nvPicPr>
        <p:blipFill>
          <a:blip r:embed="rId2"/>
          <a:stretch>
            <a:fillRect/>
          </a:stretch>
        </p:blipFill>
        <p:spPr>
          <a:xfrm>
            <a:off x="1808480" y="3554857"/>
            <a:ext cx="9194800" cy="3228134"/>
          </a:xfrm>
          <a:prstGeom prst="rect">
            <a:avLst/>
          </a:prstGeom>
        </p:spPr>
      </p:pic>
    </p:spTree>
    <p:extLst>
      <p:ext uri="{BB962C8B-B14F-4D97-AF65-F5344CB8AC3E}">
        <p14:creationId xmlns:p14="http://schemas.microsoft.com/office/powerpoint/2010/main" val="274038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4"/>
            <a:ext cx="10515600" cy="4514215"/>
          </a:xfrm>
        </p:spPr>
        <p:txBody>
          <a:bodyPr>
            <a:normAutofit fontScale="92500" lnSpcReduction="10000"/>
          </a:bodyPr>
          <a:lstStyle/>
          <a:p>
            <a:r>
              <a:rPr lang="en-US" dirty="0"/>
              <a:t>OCATA Network Scenarios -</a:t>
            </a:r>
          </a:p>
          <a:p>
            <a:pPr lvl="1"/>
            <a:r>
              <a:rPr lang="en-US" dirty="0"/>
              <a:t>Disaggregated scenario- </a:t>
            </a:r>
          </a:p>
          <a:p>
            <a:pPr lvl="2"/>
            <a:r>
              <a:rPr lang="en-US" dirty="0"/>
              <a:t>Information on network topology, fiber types, and configuration and monitoring data from each optical component is accessible.</a:t>
            </a:r>
          </a:p>
          <a:p>
            <a:pPr lvl="2"/>
            <a:r>
              <a:rPr lang="en-US" dirty="0"/>
              <a:t>For a given </a:t>
            </a:r>
            <a:r>
              <a:rPr lang="en-US" dirty="0" err="1"/>
              <a:t>lightpath</a:t>
            </a:r>
            <a:r>
              <a:rPr lang="en-US" dirty="0"/>
              <a:t>, the models for the various components supporting such a </a:t>
            </a:r>
            <a:r>
              <a:rPr lang="en-US" dirty="0" err="1"/>
              <a:t>lightpath</a:t>
            </a:r>
            <a:r>
              <a:rPr lang="en-US" dirty="0"/>
              <a:t>, including transponders, ROADMs, and optical links are concatenated, where output IQ optical constellation features of one component model are the input features of the following one. </a:t>
            </a:r>
          </a:p>
          <a:p>
            <a:pPr lvl="2"/>
            <a:r>
              <a:rPr lang="en-US" dirty="0"/>
              <a:t>To minimize complexity and ensure component model availability during </a:t>
            </a:r>
            <a:r>
              <a:rPr lang="en-US" dirty="0" err="1"/>
              <a:t>lightpath</a:t>
            </a:r>
            <a:r>
              <a:rPr lang="en-US" dirty="0"/>
              <a:t> provisioning, these models are pre-trained using datasets collected from the network, to reduce complexity even more, only the features of a few selected constellation points are propagated.</a:t>
            </a:r>
          </a:p>
          <a:p>
            <a:pPr lvl="2"/>
            <a:r>
              <a:rPr lang="en-US" dirty="0"/>
              <a:t>A Constellation Reconstruction (CR) module generates constellation point features based on received features to complete the IQ optical constellation.</a:t>
            </a:r>
          </a:p>
          <a:p>
            <a:pPr lvl="2"/>
            <a:r>
              <a:rPr lang="en-US" dirty="0"/>
              <a:t>If the models are accurate, the features of constellation samples from the optical transponder at the endpoint would match the expected optical constellation features from OCATA.</a:t>
            </a:r>
          </a:p>
          <a:p>
            <a:pPr lvl="1"/>
            <a:endParaRPr lang="en-US" dirty="0"/>
          </a:p>
        </p:txBody>
      </p:sp>
    </p:spTree>
    <p:extLst>
      <p:ext uri="{BB962C8B-B14F-4D97-AF65-F5344CB8AC3E}">
        <p14:creationId xmlns:p14="http://schemas.microsoft.com/office/powerpoint/2010/main" val="20625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p:txBody>
          <a:bodyPr>
            <a:normAutofit/>
          </a:bodyPr>
          <a:lstStyle/>
          <a:p>
            <a:r>
              <a:rPr lang="en-US" dirty="0"/>
              <a:t>Principles of NTP -</a:t>
            </a:r>
          </a:p>
        </p:txBody>
      </p:sp>
      <p:pic>
        <p:nvPicPr>
          <p:cNvPr id="5" name="Picture 4" descr="A diagram of a network model&#10;&#10;Description automatically generated">
            <a:extLst>
              <a:ext uri="{FF2B5EF4-FFF2-40B4-BE49-F238E27FC236}">
                <a16:creationId xmlns:a16="http://schemas.microsoft.com/office/drawing/2014/main" id="{6F5E45FD-2FA9-4F97-B35A-4829FF024503}"/>
              </a:ext>
            </a:extLst>
          </p:cNvPr>
          <p:cNvPicPr>
            <a:picLocks noChangeAspect="1"/>
          </p:cNvPicPr>
          <p:nvPr/>
        </p:nvPicPr>
        <p:blipFill>
          <a:blip r:embed="rId2"/>
          <a:stretch>
            <a:fillRect/>
          </a:stretch>
        </p:blipFill>
        <p:spPr>
          <a:xfrm>
            <a:off x="4013200" y="1690688"/>
            <a:ext cx="6052440" cy="4883481"/>
          </a:xfrm>
          <a:prstGeom prst="rect">
            <a:avLst/>
          </a:prstGeom>
        </p:spPr>
      </p:pic>
    </p:spTree>
    <p:extLst>
      <p:ext uri="{BB962C8B-B14F-4D97-AF65-F5344CB8AC3E}">
        <p14:creationId xmlns:p14="http://schemas.microsoft.com/office/powerpoint/2010/main" val="2236181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4"/>
            <a:ext cx="10515600" cy="4514215"/>
          </a:xfrm>
        </p:spPr>
        <p:txBody>
          <a:bodyPr>
            <a:normAutofit/>
          </a:bodyPr>
          <a:lstStyle/>
          <a:p>
            <a:r>
              <a:rPr lang="en-US" dirty="0"/>
              <a:t>OCATA Network Scenarios -</a:t>
            </a:r>
          </a:p>
          <a:p>
            <a:pPr lvl="1"/>
            <a:r>
              <a:rPr lang="en-US" dirty="0"/>
              <a:t>Mixed scenario –</a:t>
            </a:r>
          </a:p>
          <a:p>
            <a:pPr lvl="2"/>
            <a:r>
              <a:rPr lang="en-US" dirty="0"/>
              <a:t>vendor-specific optical network management systems (NMSs) provide software interfaces for provisioning but hide details of the underlying optical line systems, such as the </a:t>
            </a:r>
            <a:r>
              <a:rPr lang="en-US" dirty="0" err="1"/>
              <a:t>lightpath</a:t>
            </a:r>
            <a:r>
              <a:rPr lang="en-US" dirty="0"/>
              <a:t> route.</a:t>
            </a:r>
          </a:p>
          <a:p>
            <a:pPr lvl="2"/>
            <a:r>
              <a:rPr lang="en-US" dirty="0"/>
              <a:t>In the proprietary domain, where information about the supporting ROADMs and optical links is unavailable, a concatenation model cannot be constructed as in the disaggregated scenario.</a:t>
            </a:r>
          </a:p>
          <a:p>
            <a:pPr lvl="2"/>
            <a:r>
              <a:rPr lang="en-US" dirty="0"/>
              <a:t>A possible solution is to create an ad hoc DNN model for the whole vendor-proprietary segment and use it to create a concatenated model for the end-to-end </a:t>
            </a:r>
            <a:r>
              <a:rPr lang="en-US" dirty="0" err="1"/>
              <a:t>lightpath</a:t>
            </a:r>
            <a:r>
              <a:rPr lang="en-US" dirty="0"/>
              <a:t>.</a:t>
            </a:r>
          </a:p>
          <a:p>
            <a:pPr lvl="2"/>
            <a:r>
              <a:rPr lang="en-US" dirty="0"/>
              <a:t>the model for the proprietary segment is inferred by analyzing monitored IQ optical constellations and producing similar expected optical constellations.</a:t>
            </a:r>
          </a:p>
        </p:txBody>
      </p:sp>
    </p:spTree>
    <p:extLst>
      <p:ext uri="{BB962C8B-B14F-4D97-AF65-F5344CB8AC3E}">
        <p14:creationId xmlns:p14="http://schemas.microsoft.com/office/powerpoint/2010/main" val="3958935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4"/>
            <a:ext cx="10515600" cy="4940936"/>
          </a:xfrm>
        </p:spPr>
        <p:txBody>
          <a:bodyPr>
            <a:normAutofit fontScale="92500" lnSpcReduction="10000"/>
          </a:bodyPr>
          <a:lstStyle/>
          <a:p>
            <a:r>
              <a:rPr lang="en-US" dirty="0"/>
              <a:t>Deep-learning-based Constellation Modeling – </a:t>
            </a:r>
          </a:p>
          <a:p>
            <a:pPr lvl="1"/>
            <a:r>
              <a:rPr lang="en-US" dirty="0"/>
              <a:t>IQ Optical Constellation Feature Engineering –</a:t>
            </a:r>
          </a:p>
          <a:p>
            <a:pPr lvl="2"/>
            <a:r>
              <a:rPr lang="en-US" dirty="0"/>
              <a:t>A constellation sample is defined by a sequence of complex symbols, where the real and imaginary parts represent the I and Q components of the optical signals.</a:t>
            </a:r>
          </a:p>
          <a:p>
            <a:pPr lvl="2"/>
            <a:r>
              <a:rPr lang="en-US" dirty="0"/>
              <a:t>Gaussian mixture models are applied to the input </a:t>
            </a:r>
          </a:p>
          <a:p>
            <a:pPr marL="914400" lvl="2" indent="0">
              <a:buNone/>
            </a:pPr>
            <a:r>
              <a:rPr lang="en-US" dirty="0"/>
              <a:t>     sample (16QAM), i.e., one distribution for each </a:t>
            </a:r>
          </a:p>
          <a:p>
            <a:pPr marL="914400" lvl="2" indent="0">
              <a:buNone/>
            </a:pPr>
            <a:r>
              <a:rPr lang="en-US" dirty="0"/>
              <a:t>     constellation point (16 different distributions).</a:t>
            </a:r>
          </a:p>
          <a:p>
            <a:pPr lvl="2"/>
            <a:r>
              <a:rPr lang="en-US" dirty="0"/>
              <a:t>GMM fitting is done to generate the set of </a:t>
            </a:r>
          </a:p>
          <a:p>
            <a:pPr marL="914400" lvl="2" indent="0">
              <a:buNone/>
            </a:pPr>
            <a:r>
              <a:rPr lang="en-US" dirty="0"/>
              <a:t>    </a:t>
            </a:r>
            <a:r>
              <a:rPr lang="en-US" dirty="0" err="1"/>
              <a:t>semisupervised</a:t>
            </a:r>
            <a:r>
              <a:rPr lang="en-US" dirty="0"/>
              <a:t> constellation features that </a:t>
            </a:r>
          </a:p>
          <a:p>
            <a:pPr marL="914400" lvl="2" indent="0">
              <a:buNone/>
            </a:pPr>
            <a:r>
              <a:rPr lang="en-US" dirty="0"/>
              <a:t>    summarizes the sample with several clear, </a:t>
            </a:r>
          </a:p>
          <a:p>
            <a:pPr marL="914400" lvl="2" indent="0">
              <a:buNone/>
            </a:pPr>
            <a:r>
              <a:rPr lang="en-US" dirty="0"/>
              <a:t>    unique, and predefined statistical characteristics.</a:t>
            </a:r>
          </a:p>
          <a:p>
            <a:pPr lvl="2"/>
            <a:r>
              <a:rPr lang="en-US" dirty="0"/>
              <a:t>Each constellation point is characterized by five </a:t>
            </a:r>
          </a:p>
          <a:p>
            <a:pPr marL="914400" lvl="2" indent="0">
              <a:buNone/>
            </a:pPr>
            <a:r>
              <a:rPr lang="en-US" dirty="0"/>
              <a:t>    features (2 for the mean position in the constellation</a:t>
            </a:r>
          </a:p>
          <a:p>
            <a:pPr marL="914400" lvl="2" indent="0">
              <a:buNone/>
            </a:pPr>
            <a:r>
              <a:rPr lang="en-US" dirty="0"/>
              <a:t>    and 3 for the real and imaginary variance and </a:t>
            </a:r>
          </a:p>
          <a:p>
            <a:pPr marL="914400" lvl="2" indent="0">
              <a:buNone/>
            </a:pPr>
            <a:r>
              <a:rPr lang="en-US" dirty="0"/>
              <a:t>    symmetric covariance terms that the symbols)</a:t>
            </a:r>
          </a:p>
        </p:txBody>
      </p:sp>
      <p:pic>
        <p:nvPicPr>
          <p:cNvPr id="5" name="Picture 4" descr="A diagram of a diagram of a diagram&#10;&#10;Description automatically generated with medium confidence">
            <a:extLst>
              <a:ext uri="{FF2B5EF4-FFF2-40B4-BE49-F238E27FC236}">
                <a16:creationId xmlns:a16="http://schemas.microsoft.com/office/drawing/2014/main" id="{444BC7E9-68BF-86B7-0665-781944405A8C}"/>
              </a:ext>
            </a:extLst>
          </p:cNvPr>
          <p:cNvPicPr>
            <a:picLocks noChangeAspect="1"/>
          </p:cNvPicPr>
          <p:nvPr/>
        </p:nvPicPr>
        <p:blipFill>
          <a:blip r:embed="rId2"/>
          <a:stretch>
            <a:fillRect/>
          </a:stretch>
        </p:blipFill>
        <p:spPr>
          <a:xfrm>
            <a:off x="7366000" y="3153409"/>
            <a:ext cx="4697730" cy="2993389"/>
          </a:xfrm>
          <a:prstGeom prst="rect">
            <a:avLst/>
          </a:prstGeom>
        </p:spPr>
      </p:pic>
    </p:spTree>
    <p:extLst>
      <p:ext uri="{BB962C8B-B14F-4D97-AF65-F5344CB8AC3E}">
        <p14:creationId xmlns:p14="http://schemas.microsoft.com/office/powerpoint/2010/main" val="2686226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4"/>
            <a:ext cx="10515600" cy="4940936"/>
          </a:xfrm>
        </p:spPr>
        <p:txBody>
          <a:bodyPr>
            <a:normAutofit/>
          </a:bodyPr>
          <a:lstStyle/>
          <a:p>
            <a:r>
              <a:rPr lang="en-US" dirty="0"/>
              <a:t>Deep-learning-based Constellation Modeling – </a:t>
            </a:r>
          </a:p>
          <a:p>
            <a:pPr lvl="1"/>
            <a:r>
              <a:rPr lang="en-US" dirty="0"/>
              <a:t>Linear Links and ROADMs Models – </a:t>
            </a:r>
          </a:p>
          <a:p>
            <a:pPr lvl="2"/>
            <a:r>
              <a:rPr lang="en-US" dirty="0"/>
              <a:t>The DNN-based models target to propagate the LI features. The DNN-based models are developed to obtain after GMM fitting considering the LI noise only.</a:t>
            </a:r>
          </a:p>
          <a:p>
            <a:pPr lvl="2"/>
            <a:r>
              <a:rPr lang="en-US" dirty="0"/>
              <a:t>The propagation of features under LI noise introduces nonlinear changes in the features.</a:t>
            </a:r>
          </a:p>
          <a:p>
            <a:pPr lvl="2"/>
            <a:r>
              <a:rPr lang="en-US" dirty="0"/>
              <a:t>The constellation points that are propagated are limited to a selected subset (4 for 16QAM, thus, each DNN for 16QAM signals receives four constellation points × 5 features = 20 inputs).</a:t>
            </a:r>
          </a:p>
          <a:p>
            <a:pPr lvl="2"/>
            <a:r>
              <a:rPr lang="en-US" dirty="0"/>
              <a:t>Three DNN models: add ROADM A, link A-B, and drop ROADM B.</a:t>
            </a:r>
          </a:p>
          <a:p>
            <a:pPr lvl="1"/>
            <a:r>
              <a:rPr lang="en-US" dirty="0"/>
              <a:t>Nonlinear Residuals Models –</a:t>
            </a:r>
          </a:p>
          <a:p>
            <a:pPr lvl="2"/>
            <a:r>
              <a:rPr lang="en-US" dirty="0"/>
              <a:t>the features are predicted related to the LI noise but without nonlinear impairments.</a:t>
            </a:r>
          </a:p>
          <a:p>
            <a:pPr lvl="2"/>
            <a:r>
              <a:rPr lang="en-US" dirty="0"/>
              <a:t>NLI residual features are given by:</a:t>
            </a:r>
          </a:p>
        </p:txBody>
      </p:sp>
      <p:pic>
        <p:nvPicPr>
          <p:cNvPr id="6" name="Picture 5" descr="A black and white math symbol&#10;&#10;Description automatically generated">
            <a:extLst>
              <a:ext uri="{FF2B5EF4-FFF2-40B4-BE49-F238E27FC236}">
                <a16:creationId xmlns:a16="http://schemas.microsoft.com/office/drawing/2014/main" id="{987939FA-CC69-E6F0-B8F0-954E62481915}"/>
              </a:ext>
            </a:extLst>
          </p:cNvPr>
          <p:cNvPicPr>
            <a:picLocks noChangeAspect="1"/>
          </p:cNvPicPr>
          <p:nvPr/>
        </p:nvPicPr>
        <p:blipFill>
          <a:blip r:embed="rId2"/>
          <a:stretch>
            <a:fillRect/>
          </a:stretch>
        </p:blipFill>
        <p:spPr>
          <a:xfrm>
            <a:off x="5648960" y="5576570"/>
            <a:ext cx="2286000" cy="418420"/>
          </a:xfrm>
          <a:prstGeom prst="rect">
            <a:avLst/>
          </a:prstGeom>
        </p:spPr>
      </p:pic>
    </p:spTree>
    <p:extLst>
      <p:ext uri="{BB962C8B-B14F-4D97-AF65-F5344CB8AC3E}">
        <p14:creationId xmlns:p14="http://schemas.microsoft.com/office/powerpoint/2010/main" val="2906776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767080" y="1551938"/>
            <a:ext cx="10515600" cy="5173981"/>
          </a:xfrm>
        </p:spPr>
        <p:txBody>
          <a:bodyPr>
            <a:normAutofit lnSpcReduction="10000"/>
          </a:bodyPr>
          <a:lstStyle/>
          <a:p>
            <a:r>
              <a:rPr lang="en-US" dirty="0"/>
              <a:t>Deep-learning-based Constellation Modeling – </a:t>
            </a:r>
          </a:p>
          <a:p>
            <a:pPr lvl="1"/>
            <a:r>
              <a:rPr lang="en-US" dirty="0"/>
              <a:t>The obtained NLI residuals and linear features; the predicted features for the signal are given as: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Constellation Reconstruction – </a:t>
            </a:r>
          </a:p>
          <a:p>
            <a:pPr lvl="1"/>
            <a:r>
              <a:rPr lang="en-US" dirty="0"/>
              <a:t>CR is the process that predicts the features of every constellation point as a function of the features of the propagated ones.</a:t>
            </a:r>
          </a:p>
          <a:p>
            <a:pPr lvl="1"/>
            <a:endParaRPr lang="en-US" dirty="0"/>
          </a:p>
        </p:txBody>
      </p:sp>
      <p:pic>
        <p:nvPicPr>
          <p:cNvPr id="5" name="Picture 4" descr="A black text with a plus and a cross&#10;&#10;Description automatically generated">
            <a:extLst>
              <a:ext uri="{FF2B5EF4-FFF2-40B4-BE49-F238E27FC236}">
                <a16:creationId xmlns:a16="http://schemas.microsoft.com/office/drawing/2014/main" id="{EF918411-71E2-0B7D-CD43-764453CFB29F}"/>
              </a:ext>
            </a:extLst>
          </p:cNvPr>
          <p:cNvPicPr>
            <a:picLocks noChangeAspect="1"/>
          </p:cNvPicPr>
          <p:nvPr/>
        </p:nvPicPr>
        <p:blipFill>
          <a:blip r:embed="rId2"/>
          <a:stretch>
            <a:fillRect/>
          </a:stretch>
        </p:blipFill>
        <p:spPr>
          <a:xfrm>
            <a:off x="3972560" y="2382202"/>
            <a:ext cx="2844800" cy="379984"/>
          </a:xfrm>
          <a:prstGeom prst="rect">
            <a:avLst/>
          </a:prstGeom>
        </p:spPr>
      </p:pic>
      <p:pic>
        <p:nvPicPr>
          <p:cNvPr id="8" name="Picture 7" descr="A diagram of a computer&#10;&#10;Description automatically generated">
            <a:extLst>
              <a:ext uri="{FF2B5EF4-FFF2-40B4-BE49-F238E27FC236}">
                <a16:creationId xmlns:a16="http://schemas.microsoft.com/office/drawing/2014/main" id="{5129EEC0-E36D-0EA9-DEDB-A29FD7616C66}"/>
              </a:ext>
            </a:extLst>
          </p:cNvPr>
          <p:cNvPicPr>
            <a:picLocks noChangeAspect="1"/>
          </p:cNvPicPr>
          <p:nvPr/>
        </p:nvPicPr>
        <p:blipFill>
          <a:blip r:embed="rId3"/>
          <a:stretch>
            <a:fillRect/>
          </a:stretch>
        </p:blipFill>
        <p:spPr>
          <a:xfrm>
            <a:off x="2316480" y="2699648"/>
            <a:ext cx="6160770" cy="2776201"/>
          </a:xfrm>
          <a:prstGeom prst="rect">
            <a:avLst/>
          </a:prstGeom>
        </p:spPr>
      </p:pic>
    </p:spTree>
    <p:extLst>
      <p:ext uri="{BB962C8B-B14F-4D97-AF65-F5344CB8AC3E}">
        <p14:creationId xmlns:p14="http://schemas.microsoft.com/office/powerpoint/2010/main" val="2571770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767080" y="1690688"/>
            <a:ext cx="10515600" cy="5035231"/>
          </a:xfrm>
        </p:spPr>
        <p:txBody>
          <a:bodyPr>
            <a:normAutofit/>
          </a:bodyPr>
          <a:lstStyle/>
          <a:p>
            <a:r>
              <a:rPr lang="en-US" dirty="0"/>
              <a:t>Notations used in the algorithm -</a:t>
            </a:r>
          </a:p>
        </p:txBody>
      </p:sp>
      <p:pic>
        <p:nvPicPr>
          <p:cNvPr id="4" name="Picture 3" descr="A black text on a white background&#10;&#10;Description automatically generated">
            <a:extLst>
              <a:ext uri="{FF2B5EF4-FFF2-40B4-BE49-F238E27FC236}">
                <a16:creationId xmlns:a16="http://schemas.microsoft.com/office/drawing/2014/main" id="{1DBEA6C5-D055-259B-8B5F-8C1D9F6E51C0}"/>
              </a:ext>
            </a:extLst>
          </p:cNvPr>
          <p:cNvPicPr>
            <a:picLocks noChangeAspect="1"/>
          </p:cNvPicPr>
          <p:nvPr/>
        </p:nvPicPr>
        <p:blipFill>
          <a:blip r:embed="rId2"/>
          <a:stretch>
            <a:fillRect/>
          </a:stretch>
        </p:blipFill>
        <p:spPr>
          <a:xfrm>
            <a:off x="2164080" y="2387599"/>
            <a:ext cx="7721600" cy="4216400"/>
          </a:xfrm>
          <a:prstGeom prst="rect">
            <a:avLst/>
          </a:prstGeom>
        </p:spPr>
      </p:pic>
    </p:spTree>
    <p:extLst>
      <p:ext uri="{BB962C8B-B14F-4D97-AF65-F5344CB8AC3E}">
        <p14:creationId xmlns:p14="http://schemas.microsoft.com/office/powerpoint/2010/main" val="3069512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4"/>
            <a:ext cx="6375400" cy="4940936"/>
          </a:xfrm>
        </p:spPr>
        <p:txBody>
          <a:bodyPr>
            <a:normAutofit/>
          </a:bodyPr>
          <a:lstStyle/>
          <a:p>
            <a:r>
              <a:rPr lang="en-US" dirty="0"/>
              <a:t>Digital Twin For The Optical Time Domain And Constellation Analysis –</a:t>
            </a:r>
          </a:p>
          <a:p>
            <a:pPr lvl="1"/>
            <a:r>
              <a:rPr lang="en-US" dirty="0"/>
              <a:t>OCATA for Disaggregated Optical Networks –</a:t>
            </a:r>
          </a:p>
          <a:p>
            <a:pPr lvl="2"/>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F29AF98B-E647-0987-CCB4-4A229AD81A13}"/>
              </a:ext>
            </a:extLst>
          </p:cNvPr>
          <p:cNvPicPr>
            <a:picLocks noChangeAspect="1"/>
          </p:cNvPicPr>
          <p:nvPr/>
        </p:nvPicPr>
        <p:blipFill>
          <a:blip r:embed="rId2"/>
          <a:stretch>
            <a:fillRect/>
          </a:stretch>
        </p:blipFill>
        <p:spPr>
          <a:xfrm>
            <a:off x="7213600" y="1525909"/>
            <a:ext cx="4839277" cy="5332091"/>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F6EC489B-C24D-2F6C-94CB-8B34075AD38D}"/>
              </a:ext>
            </a:extLst>
          </p:cNvPr>
          <p:cNvPicPr>
            <a:picLocks noChangeAspect="1"/>
          </p:cNvPicPr>
          <p:nvPr/>
        </p:nvPicPr>
        <p:blipFill>
          <a:blip r:embed="rId3"/>
          <a:stretch>
            <a:fillRect/>
          </a:stretch>
        </p:blipFill>
        <p:spPr>
          <a:xfrm>
            <a:off x="1310640" y="3826833"/>
            <a:ext cx="5338734" cy="2228186"/>
          </a:xfrm>
          <a:prstGeom prst="rect">
            <a:avLst/>
          </a:prstGeom>
        </p:spPr>
      </p:pic>
    </p:spTree>
    <p:extLst>
      <p:ext uri="{BB962C8B-B14F-4D97-AF65-F5344CB8AC3E}">
        <p14:creationId xmlns:p14="http://schemas.microsoft.com/office/powerpoint/2010/main" val="2939483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1416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378584"/>
            <a:ext cx="10515600" cy="4483736"/>
          </a:xfrm>
        </p:spPr>
        <p:txBody>
          <a:bodyPr>
            <a:normAutofit/>
          </a:bodyPr>
          <a:lstStyle/>
          <a:p>
            <a:r>
              <a:rPr lang="en-US" dirty="0"/>
              <a:t>Digital Twin For The Optical Time Domain And Constellation Analysis –</a:t>
            </a:r>
          </a:p>
          <a:p>
            <a:pPr lvl="1"/>
            <a:r>
              <a:rPr lang="en-US" dirty="0"/>
              <a:t>Tuning OCATA with Received Samples–</a:t>
            </a:r>
          </a:p>
          <a:p>
            <a:pPr lvl="2"/>
            <a:r>
              <a:rPr lang="en-US" dirty="0"/>
              <a:t>A methodology that allows us to identify an unknown network configuration by tuning OCATA to force the generated IQ optical constellations to be as close as possible to the received ones.</a:t>
            </a:r>
          </a:p>
          <a:p>
            <a:pPr lvl="2"/>
            <a:r>
              <a:rPr lang="en-US" dirty="0"/>
              <a:t>This methodology is applied in mixed disaggregated proprietary optical networks, where the configuration of the proprietary segment is not completely known.</a:t>
            </a:r>
          </a:p>
          <a:p>
            <a:pPr lvl="2"/>
            <a:endParaRPr lang="en-US" dirty="0"/>
          </a:p>
        </p:txBody>
      </p:sp>
      <p:pic>
        <p:nvPicPr>
          <p:cNvPr id="5" name="Picture 4" descr="A diagram of a computer program&#10;&#10;Description automatically generated with medium confidence">
            <a:extLst>
              <a:ext uri="{FF2B5EF4-FFF2-40B4-BE49-F238E27FC236}">
                <a16:creationId xmlns:a16="http://schemas.microsoft.com/office/drawing/2014/main" id="{15E7E09A-11D2-E74F-27C4-26314CBC05A5}"/>
              </a:ext>
            </a:extLst>
          </p:cNvPr>
          <p:cNvPicPr>
            <a:picLocks noChangeAspect="1"/>
          </p:cNvPicPr>
          <p:nvPr/>
        </p:nvPicPr>
        <p:blipFill>
          <a:blip r:embed="rId2"/>
          <a:stretch>
            <a:fillRect/>
          </a:stretch>
        </p:blipFill>
        <p:spPr>
          <a:xfrm>
            <a:off x="838200" y="3821747"/>
            <a:ext cx="5043170" cy="3036253"/>
          </a:xfrm>
          <a:prstGeom prst="rect">
            <a:avLst/>
          </a:prstGeom>
        </p:spPr>
      </p:pic>
      <p:pic>
        <p:nvPicPr>
          <p:cNvPr id="8" name="Picture 7" descr="A black and white text&#10;&#10;Description automatically generated">
            <a:extLst>
              <a:ext uri="{FF2B5EF4-FFF2-40B4-BE49-F238E27FC236}">
                <a16:creationId xmlns:a16="http://schemas.microsoft.com/office/drawing/2014/main" id="{D033B9E7-5B45-882E-2D4B-F1C105114956}"/>
              </a:ext>
            </a:extLst>
          </p:cNvPr>
          <p:cNvPicPr>
            <a:picLocks noChangeAspect="1"/>
          </p:cNvPicPr>
          <p:nvPr/>
        </p:nvPicPr>
        <p:blipFill>
          <a:blip r:embed="rId3"/>
          <a:stretch>
            <a:fillRect/>
          </a:stretch>
        </p:blipFill>
        <p:spPr>
          <a:xfrm>
            <a:off x="6096000" y="3895368"/>
            <a:ext cx="5459730" cy="2821027"/>
          </a:xfrm>
          <a:prstGeom prst="rect">
            <a:avLst/>
          </a:prstGeom>
        </p:spPr>
      </p:pic>
    </p:spTree>
    <p:extLst>
      <p:ext uri="{BB962C8B-B14F-4D97-AF65-F5344CB8AC3E}">
        <p14:creationId xmlns:p14="http://schemas.microsoft.com/office/powerpoint/2010/main" val="294978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Digital Twin For The Optical Time Domain And Constellation Analysis –</a:t>
            </a:r>
          </a:p>
          <a:p>
            <a:pPr lvl="1"/>
            <a:r>
              <a:rPr lang="en-US" dirty="0"/>
              <a:t>Constellation Analysis –</a:t>
            </a:r>
          </a:p>
          <a:p>
            <a:pPr lvl="2"/>
            <a:r>
              <a:rPr lang="en-US" dirty="0"/>
              <a:t>Compares the </a:t>
            </a:r>
            <a:r>
              <a:rPr lang="en-US" dirty="0" err="1"/>
              <a:t>lightpath’s</a:t>
            </a:r>
            <a:r>
              <a:rPr lang="en-US" dirty="0"/>
              <a:t> metrics predicted from the features of received and generated optical constellations and returns the results of the comparison. </a:t>
            </a:r>
          </a:p>
        </p:txBody>
      </p:sp>
      <p:pic>
        <p:nvPicPr>
          <p:cNvPr id="9" name="Picture 8" descr="A screenshot of a white paper with black text&#10;&#10;Description automatically generated">
            <a:extLst>
              <a:ext uri="{FF2B5EF4-FFF2-40B4-BE49-F238E27FC236}">
                <a16:creationId xmlns:a16="http://schemas.microsoft.com/office/drawing/2014/main" id="{3EF08C79-1BDB-A2CC-C7AA-E56C15DA151D}"/>
              </a:ext>
            </a:extLst>
          </p:cNvPr>
          <p:cNvPicPr>
            <a:picLocks noChangeAspect="1"/>
          </p:cNvPicPr>
          <p:nvPr/>
        </p:nvPicPr>
        <p:blipFill>
          <a:blip r:embed="rId2"/>
          <a:stretch>
            <a:fillRect/>
          </a:stretch>
        </p:blipFill>
        <p:spPr>
          <a:xfrm>
            <a:off x="0" y="3485705"/>
            <a:ext cx="6262370" cy="2854135"/>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13F70495-527A-1FD0-2817-749A85E1D428}"/>
              </a:ext>
            </a:extLst>
          </p:cNvPr>
          <p:cNvPicPr>
            <a:picLocks noChangeAspect="1"/>
          </p:cNvPicPr>
          <p:nvPr/>
        </p:nvPicPr>
        <p:blipFill>
          <a:blip r:embed="rId3"/>
          <a:stretch>
            <a:fillRect/>
          </a:stretch>
        </p:blipFill>
        <p:spPr>
          <a:xfrm>
            <a:off x="6096000" y="4097972"/>
            <a:ext cx="5810250" cy="2208751"/>
          </a:xfrm>
          <a:prstGeom prst="rect">
            <a:avLst/>
          </a:prstGeom>
        </p:spPr>
      </p:pic>
    </p:spTree>
    <p:extLst>
      <p:ext uri="{BB962C8B-B14F-4D97-AF65-F5344CB8AC3E}">
        <p14:creationId xmlns:p14="http://schemas.microsoft.com/office/powerpoint/2010/main" val="3375496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Optical Signal Sample Generation: </a:t>
            </a:r>
          </a:p>
          <a:p>
            <a:pPr lvl="2"/>
            <a:r>
              <a:rPr lang="en-US" dirty="0"/>
              <a:t>16QAM at 64 </a:t>
            </a:r>
            <a:r>
              <a:rPr lang="en-US" dirty="0" err="1"/>
              <a:t>GBd</a:t>
            </a:r>
            <a:r>
              <a:rPr lang="en-US" dirty="0"/>
              <a:t> with a 75 GHz channel spacing</a:t>
            </a:r>
          </a:p>
          <a:p>
            <a:pPr lvl="2"/>
            <a:r>
              <a:rPr lang="en-US" dirty="0"/>
              <a:t>The fiber was modeled as standard single-mode fiber characterized by an attenuation factor of 0.21 dB/km</a:t>
            </a:r>
          </a:p>
          <a:p>
            <a:pPr lvl="2"/>
            <a:r>
              <a:rPr lang="en-US" dirty="0"/>
              <a:t>optical links - 100 km (2 spans of 50 km), 200 km (4×50km), 240 km (4×60km), 300 km (4×75km), 400 km (5×80km), 500 km (5×100km), and 560 km (7×80km)</a:t>
            </a:r>
          </a:p>
          <a:p>
            <a:pPr lvl="2"/>
            <a:r>
              <a:rPr lang="en-US" dirty="0"/>
              <a:t>Two to five cascaded ROADMs (from one to four hops), optical signal samples for </a:t>
            </a:r>
            <a:r>
              <a:rPr lang="en-US" dirty="0" err="1"/>
              <a:t>lightpaths</a:t>
            </a:r>
            <a:r>
              <a:rPr lang="en-US" dirty="0"/>
              <a:t> with total length ranging from 100 to 2240 km.</a:t>
            </a:r>
          </a:p>
          <a:p>
            <a:pPr lvl="2"/>
            <a:r>
              <a:rPr lang="en-US" dirty="0"/>
              <a:t>For every scenario, 10 signal samples were generated using 2</a:t>
            </a:r>
            <a:r>
              <a:rPr lang="en-US" baseline="30000" dirty="0"/>
              <a:t>13</a:t>
            </a:r>
            <a:r>
              <a:rPr lang="en-US" dirty="0"/>
              <a:t> PRBSs and shaped by a root-raised cosine filter with a roll-off factor of 0.06.</a:t>
            </a:r>
          </a:p>
          <a:p>
            <a:pPr lvl="2"/>
            <a:r>
              <a:rPr lang="en-US" dirty="0"/>
              <a:t>The whole dataset contains 3520 signal samples.</a:t>
            </a:r>
          </a:p>
        </p:txBody>
      </p:sp>
    </p:spTree>
    <p:extLst>
      <p:ext uri="{BB962C8B-B14F-4D97-AF65-F5344CB8AC3E}">
        <p14:creationId xmlns:p14="http://schemas.microsoft.com/office/powerpoint/2010/main" val="3520145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Constellation Features and Log-Likelihood Analysis</a:t>
            </a:r>
          </a:p>
          <a:p>
            <a:pPr lvl="2"/>
            <a:r>
              <a:rPr lang="en-US" dirty="0"/>
              <a:t>optical constellation features as a function of the total </a:t>
            </a:r>
            <a:r>
              <a:rPr lang="en-US" dirty="0" err="1"/>
              <a:t>lightpath</a:t>
            </a:r>
            <a:r>
              <a:rPr lang="en-US" dirty="0"/>
              <a:t> length for constellation point 1 (−3 + 3i )</a:t>
            </a:r>
          </a:p>
        </p:txBody>
      </p:sp>
      <p:pic>
        <p:nvPicPr>
          <p:cNvPr id="5" name="Picture 4" descr="A graph of light path length&#10;&#10;Description automatically generated">
            <a:extLst>
              <a:ext uri="{FF2B5EF4-FFF2-40B4-BE49-F238E27FC236}">
                <a16:creationId xmlns:a16="http://schemas.microsoft.com/office/drawing/2014/main" id="{58250BCD-A7B0-F7DB-3BDC-BDD765B461E4}"/>
              </a:ext>
            </a:extLst>
          </p:cNvPr>
          <p:cNvPicPr>
            <a:picLocks noChangeAspect="1"/>
          </p:cNvPicPr>
          <p:nvPr/>
        </p:nvPicPr>
        <p:blipFill>
          <a:blip r:embed="rId2"/>
          <a:stretch>
            <a:fillRect/>
          </a:stretch>
        </p:blipFill>
        <p:spPr>
          <a:xfrm>
            <a:off x="1105804" y="3505558"/>
            <a:ext cx="10247996" cy="2570398"/>
          </a:xfrm>
          <a:prstGeom prst="rect">
            <a:avLst/>
          </a:prstGeom>
        </p:spPr>
      </p:pic>
    </p:spTree>
    <p:extLst>
      <p:ext uri="{BB962C8B-B14F-4D97-AF65-F5344CB8AC3E}">
        <p14:creationId xmlns:p14="http://schemas.microsoft.com/office/powerpoint/2010/main" val="1667403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fontScale="92500" lnSpcReduction="10000"/>
          </a:bodyPr>
          <a:lstStyle/>
          <a:p>
            <a:r>
              <a:rPr lang="en-US" dirty="0"/>
              <a:t>Principles of NTP - the NTP is composed of four key parts: network topology, topology portrait, DT modeling, and monitoring &amp; feedback system.</a:t>
            </a:r>
          </a:p>
          <a:p>
            <a:pPr lvl="1"/>
            <a:r>
              <a:rPr lang="en-US" dirty="0"/>
              <a:t>Network topology comprises the graphic description and topological parameters.</a:t>
            </a:r>
          </a:p>
          <a:p>
            <a:pPr lvl="2"/>
            <a:r>
              <a:rPr lang="en-US" dirty="0"/>
              <a:t>For nodes, five parameters are considered, involving geographic location, load capacity, traffic rating, node failure rate, and connectivity.</a:t>
            </a:r>
          </a:p>
          <a:p>
            <a:pPr lvl="2"/>
            <a:r>
              <a:rPr lang="en-US" dirty="0"/>
              <a:t>For links, five more parameters are considered, including the link distance, transmission loss, OSNR, link failure rate, and bandwidth utilization rate.</a:t>
            </a:r>
          </a:p>
          <a:p>
            <a:pPr lvl="1"/>
            <a:r>
              <a:rPr lang="en-US" dirty="0"/>
              <a:t>DT modeling, the graphic data, and performance parameters of the network topology are converted into the graphic matrix and comprehensive evaluation under multiple factors through graphic modeling and multi-mapping modeling.</a:t>
            </a:r>
          </a:p>
          <a:p>
            <a:pPr lvl="2"/>
            <a:r>
              <a:rPr lang="en-US" dirty="0"/>
              <a:t>All the evaluations above are integrated into a comprehensive evaluation of nodes and links after data normalization and linear weighting.</a:t>
            </a:r>
          </a:p>
          <a:p>
            <a:pPr lvl="2"/>
            <a:r>
              <a:rPr lang="en-US" dirty="0"/>
              <a:t>According to the evaluation scores, all the nodes are ranked into five levels (excellent, good, ordinary, bad, and worse) and links are ranked into four levels (excellent, good, normal, and bad)</a:t>
            </a:r>
          </a:p>
        </p:txBody>
      </p:sp>
    </p:spTree>
    <p:extLst>
      <p:ext uri="{BB962C8B-B14F-4D97-AF65-F5344CB8AC3E}">
        <p14:creationId xmlns:p14="http://schemas.microsoft.com/office/powerpoint/2010/main" val="4082563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0"/>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187132"/>
            <a:ext cx="10515600" cy="4483736"/>
          </a:xfrm>
        </p:spPr>
        <p:txBody>
          <a:bodyPr>
            <a:normAutofit/>
          </a:bodyPr>
          <a:lstStyle/>
          <a:p>
            <a:r>
              <a:rPr lang="en-US" dirty="0"/>
              <a:t>Results –</a:t>
            </a:r>
          </a:p>
          <a:p>
            <a:pPr lvl="1"/>
            <a:r>
              <a:rPr lang="en-US" dirty="0"/>
              <a:t>Constellation Features and Log-Likelihood Analysis</a:t>
            </a:r>
          </a:p>
          <a:p>
            <a:pPr lvl="2"/>
            <a:r>
              <a:rPr lang="en-US" dirty="0"/>
              <a:t>evolution of the features as a function of the number of hops for four </a:t>
            </a:r>
            <a:r>
              <a:rPr lang="en-US" dirty="0" err="1"/>
              <a:t>lightpath</a:t>
            </a:r>
            <a:r>
              <a:rPr lang="en-US" dirty="0"/>
              <a:t> scenarios</a:t>
            </a:r>
          </a:p>
        </p:txBody>
      </p:sp>
      <p:pic>
        <p:nvPicPr>
          <p:cNvPr id="8" name="Picture 7" descr="A graph of numbers and lines&#10;&#10;Description automatically generated">
            <a:extLst>
              <a:ext uri="{FF2B5EF4-FFF2-40B4-BE49-F238E27FC236}">
                <a16:creationId xmlns:a16="http://schemas.microsoft.com/office/drawing/2014/main" id="{4E4ACCFD-9FEF-F782-4210-3CBFA9DB3A7C}"/>
              </a:ext>
            </a:extLst>
          </p:cNvPr>
          <p:cNvPicPr>
            <a:picLocks noChangeAspect="1"/>
          </p:cNvPicPr>
          <p:nvPr/>
        </p:nvPicPr>
        <p:blipFill>
          <a:blip r:embed="rId2"/>
          <a:stretch>
            <a:fillRect/>
          </a:stretch>
        </p:blipFill>
        <p:spPr>
          <a:xfrm>
            <a:off x="548640" y="2558414"/>
            <a:ext cx="5276850" cy="3994785"/>
          </a:xfrm>
          <a:prstGeom prst="rect">
            <a:avLst/>
          </a:prstGeom>
        </p:spPr>
      </p:pic>
      <p:pic>
        <p:nvPicPr>
          <p:cNvPr id="10" name="Picture 9" descr="A screenshot of a table&#10;&#10;Description automatically generated">
            <a:extLst>
              <a:ext uri="{FF2B5EF4-FFF2-40B4-BE49-F238E27FC236}">
                <a16:creationId xmlns:a16="http://schemas.microsoft.com/office/drawing/2014/main" id="{FB39C504-3C3C-6E3B-0EEA-7F965CB1F9DB}"/>
              </a:ext>
            </a:extLst>
          </p:cNvPr>
          <p:cNvPicPr>
            <a:picLocks noChangeAspect="1"/>
          </p:cNvPicPr>
          <p:nvPr/>
        </p:nvPicPr>
        <p:blipFill>
          <a:blip r:embed="rId3"/>
          <a:stretch>
            <a:fillRect/>
          </a:stretch>
        </p:blipFill>
        <p:spPr>
          <a:xfrm>
            <a:off x="6366512" y="3994780"/>
            <a:ext cx="4850130" cy="1676088"/>
          </a:xfrm>
          <a:prstGeom prst="rect">
            <a:avLst/>
          </a:prstGeom>
        </p:spPr>
      </p:pic>
    </p:spTree>
    <p:extLst>
      <p:ext uri="{BB962C8B-B14F-4D97-AF65-F5344CB8AC3E}">
        <p14:creationId xmlns:p14="http://schemas.microsoft.com/office/powerpoint/2010/main" val="18853981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Constellation Features and Log-Likelihood Analysis</a:t>
            </a:r>
          </a:p>
          <a:p>
            <a:pPr lvl="2"/>
            <a:r>
              <a:rPr lang="en-US" dirty="0"/>
              <a:t>the log-likelihood of the bivariate Gaussian distribution that characterizes a given optical signal sample</a:t>
            </a:r>
          </a:p>
        </p:txBody>
      </p:sp>
      <p:pic>
        <p:nvPicPr>
          <p:cNvPr id="5" name="Picture 4" descr="A graph of numbers and lines&#10;&#10;Description automatically generated">
            <a:extLst>
              <a:ext uri="{FF2B5EF4-FFF2-40B4-BE49-F238E27FC236}">
                <a16:creationId xmlns:a16="http://schemas.microsoft.com/office/drawing/2014/main" id="{224D6A4A-4A2B-4F93-81DF-AC643AD2859D}"/>
              </a:ext>
            </a:extLst>
          </p:cNvPr>
          <p:cNvPicPr>
            <a:picLocks noChangeAspect="1"/>
          </p:cNvPicPr>
          <p:nvPr/>
        </p:nvPicPr>
        <p:blipFill>
          <a:blip r:embed="rId2"/>
          <a:stretch>
            <a:fillRect/>
          </a:stretch>
        </p:blipFill>
        <p:spPr>
          <a:xfrm>
            <a:off x="4013200" y="3265237"/>
            <a:ext cx="5215890" cy="3247958"/>
          </a:xfrm>
          <a:prstGeom prst="rect">
            <a:avLst/>
          </a:prstGeom>
        </p:spPr>
      </p:pic>
    </p:spTree>
    <p:extLst>
      <p:ext uri="{BB962C8B-B14F-4D97-AF65-F5344CB8AC3E}">
        <p14:creationId xmlns:p14="http://schemas.microsoft.com/office/powerpoint/2010/main" val="428985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Constellation Features and Log-Likelihood Analysis</a:t>
            </a:r>
          </a:p>
          <a:p>
            <a:pPr lvl="2"/>
            <a:r>
              <a:rPr lang="en-US" dirty="0"/>
              <a:t>the performance of the constellation comparison function (diff) as a function of several </a:t>
            </a:r>
            <a:r>
              <a:rPr lang="en-US" dirty="0" err="1"/>
              <a:t>lightpath</a:t>
            </a:r>
            <a:r>
              <a:rPr lang="en-US" dirty="0"/>
              <a:t> parameters, including total length, number of hops, and coefficient </a:t>
            </a:r>
            <a:r>
              <a:rPr lang="el-GR" dirty="0"/>
              <a:t>γ </a:t>
            </a:r>
            <a:endParaRPr lang="en-US" dirty="0"/>
          </a:p>
          <a:p>
            <a:pPr lvl="2"/>
            <a:r>
              <a:rPr lang="en-US" dirty="0"/>
              <a:t>Observation - the minimum diff value is achieved when X1 and X2 are from </a:t>
            </a:r>
            <a:r>
              <a:rPr lang="en-US" dirty="0" err="1"/>
              <a:t>lightpaths</a:t>
            </a:r>
            <a:r>
              <a:rPr lang="en-US" dirty="0"/>
              <a:t> with the same configuration.</a:t>
            </a:r>
          </a:p>
        </p:txBody>
      </p:sp>
      <p:pic>
        <p:nvPicPr>
          <p:cNvPr id="6" name="Picture 5" descr="A diagram of a light path&#10;&#10;Description automatically generated">
            <a:extLst>
              <a:ext uri="{FF2B5EF4-FFF2-40B4-BE49-F238E27FC236}">
                <a16:creationId xmlns:a16="http://schemas.microsoft.com/office/drawing/2014/main" id="{69D43EC1-3D75-F096-8DC8-C2B639B9CD95}"/>
              </a:ext>
            </a:extLst>
          </p:cNvPr>
          <p:cNvPicPr>
            <a:picLocks noChangeAspect="1"/>
          </p:cNvPicPr>
          <p:nvPr/>
        </p:nvPicPr>
        <p:blipFill>
          <a:blip r:embed="rId2"/>
          <a:stretch>
            <a:fillRect/>
          </a:stretch>
        </p:blipFill>
        <p:spPr>
          <a:xfrm>
            <a:off x="1647622" y="4097972"/>
            <a:ext cx="8896755" cy="2241868"/>
          </a:xfrm>
          <a:prstGeom prst="rect">
            <a:avLst/>
          </a:prstGeom>
        </p:spPr>
      </p:pic>
    </p:spTree>
    <p:extLst>
      <p:ext uri="{BB962C8B-B14F-4D97-AF65-F5344CB8AC3E}">
        <p14:creationId xmlns:p14="http://schemas.microsoft.com/office/powerpoint/2010/main" val="2704935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OCATA Performance Evaluation –</a:t>
            </a:r>
          </a:p>
          <a:p>
            <a:pPr lvl="2"/>
            <a:r>
              <a:rPr lang="en-US" dirty="0"/>
              <a:t>Selected constellation points - two inner and two outer ones: 1 (−3+3i), 7(1+1i), 10(−1−1i), 15(1−3i)</a:t>
            </a:r>
          </a:p>
          <a:p>
            <a:pPr lvl="2"/>
            <a:r>
              <a:rPr lang="en-US" dirty="0"/>
              <a:t>disaggregated network scenario -</a:t>
            </a:r>
          </a:p>
        </p:txBody>
      </p:sp>
      <p:pic>
        <p:nvPicPr>
          <p:cNvPr id="5" name="Picture 4" descr="A table with numbers and text&#10;&#10;Description automatically generated">
            <a:extLst>
              <a:ext uri="{FF2B5EF4-FFF2-40B4-BE49-F238E27FC236}">
                <a16:creationId xmlns:a16="http://schemas.microsoft.com/office/drawing/2014/main" id="{E5867D36-1D3C-BFF2-EC14-8846339BB643}"/>
              </a:ext>
            </a:extLst>
          </p:cNvPr>
          <p:cNvPicPr>
            <a:picLocks noChangeAspect="1"/>
          </p:cNvPicPr>
          <p:nvPr/>
        </p:nvPicPr>
        <p:blipFill>
          <a:blip r:embed="rId2"/>
          <a:stretch>
            <a:fillRect/>
          </a:stretch>
        </p:blipFill>
        <p:spPr>
          <a:xfrm>
            <a:off x="5703048" y="3219450"/>
            <a:ext cx="5919992" cy="3120390"/>
          </a:xfrm>
          <a:prstGeom prst="rect">
            <a:avLst/>
          </a:prstGeom>
        </p:spPr>
      </p:pic>
    </p:spTree>
    <p:extLst>
      <p:ext uri="{BB962C8B-B14F-4D97-AF65-F5344CB8AC3E}">
        <p14:creationId xmlns:p14="http://schemas.microsoft.com/office/powerpoint/2010/main" val="3761403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OCATA Performance Evaluation –</a:t>
            </a:r>
          </a:p>
          <a:p>
            <a:pPr lvl="2"/>
            <a:r>
              <a:rPr lang="en-US" dirty="0"/>
              <a:t>the reconstruction of the </a:t>
            </a:r>
            <a:r>
              <a:rPr lang="en-US" dirty="0" err="1"/>
              <a:t>nonpropagated</a:t>
            </a:r>
            <a:r>
              <a:rPr lang="en-US" dirty="0"/>
              <a:t> constellation points that is carried out using the CR model</a:t>
            </a:r>
          </a:p>
        </p:txBody>
      </p:sp>
      <p:pic>
        <p:nvPicPr>
          <p:cNvPr id="6" name="Picture 5" descr="A graph with numbers and letters&#10;&#10;Description automatically generated with medium confidence">
            <a:extLst>
              <a:ext uri="{FF2B5EF4-FFF2-40B4-BE49-F238E27FC236}">
                <a16:creationId xmlns:a16="http://schemas.microsoft.com/office/drawing/2014/main" id="{49FED841-4B43-307B-126D-FED90A95B177}"/>
              </a:ext>
            </a:extLst>
          </p:cNvPr>
          <p:cNvPicPr>
            <a:picLocks noChangeAspect="1"/>
          </p:cNvPicPr>
          <p:nvPr/>
        </p:nvPicPr>
        <p:blipFill>
          <a:blip r:embed="rId2"/>
          <a:stretch>
            <a:fillRect/>
          </a:stretch>
        </p:blipFill>
        <p:spPr>
          <a:xfrm>
            <a:off x="2082800" y="3429000"/>
            <a:ext cx="6142990" cy="3237931"/>
          </a:xfrm>
          <a:prstGeom prst="rect">
            <a:avLst/>
          </a:prstGeom>
        </p:spPr>
      </p:pic>
    </p:spTree>
    <p:extLst>
      <p:ext uri="{BB962C8B-B14F-4D97-AF65-F5344CB8AC3E}">
        <p14:creationId xmlns:p14="http://schemas.microsoft.com/office/powerpoint/2010/main" val="4209109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OCATA Performance Evaluation –</a:t>
            </a:r>
          </a:p>
          <a:p>
            <a:pPr lvl="2"/>
            <a:r>
              <a:rPr lang="en-US" dirty="0"/>
              <a:t>mixed disaggregated proprietary optical network scenario -</a:t>
            </a:r>
          </a:p>
        </p:txBody>
      </p:sp>
      <p:pic>
        <p:nvPicPr>
          <p:cNvPr id="5" name="Picture 4" descr="A graph of a line&#10;&#10;Description automatically generated with medium confidence">
            <a:extLst>
              <a:ext uri="{FF2B5EF4-FFF2-40B4-BE49-F238E27FC236}">
                <a16:creationId xmlns:a16="http://schemas.microsoft.com/office/drawing/2014/main" id="{2404902F-00EB-F681-9706-0E642E198033}"/>
              </a:ext>
            </a:extLst>
          </p:cNvPr>
          <p:cNvPicPr>
            <a:picLocks noChangeAspect="1"/>
          </p:cNvPicPr>
          <p:nvPr/>
        </p:nvPicPr>
        <p:blipFill>
          <a:blip r:embed="rId2"/>
          <a:stretch>
            <a:fillRect/>
          </a:stretch>
        </p:blipFill>
        <p:spPr>
          <a:xfrm>
            <a:off x="838200" y="3301240"/>
            <a:ext cx="10611568" cy="2733799"/>
          </a:xfrm>
          <a:prstGeom prst="rect">
            <a:avLst/>
          </a:prstGeom>
        </p:spPr>
      </p:pic>
    </p:spTree>
    <p:extLst>
      <p:ext uri="{BB962C8B-B14F-4D97-AF65-F5344CB8AC3E}">
        <p14:creationId xmlns:p14="http://schemas.microsoft.com/office/powerpoint/2010/main" val="262244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a:xfrm>
            <a:off x="838200" y="344805"/>
            <a:ext cx="10515600" cy="1325563"/>
          </a:xfrm>
        </p:spPr>
        <p:txBody>
          <a:bodyPr>
            <a:normAutofit/>
          </a:bodyPr>
          <a:lstStyle/>
          <a:p>
            <a:r>
              <a:rPr lang="en-US" dirty="0"/>
              <a:t>OCATA: a deep-learning-based digital twin for the optical time domain</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56104"/>
            <a:ext cx="10515600" cy="4483736"/>
          </a:xfrm>
        </p:spPr>
        <p:txBody>
          <a:bodyPr>
            <a:normAutofit/>
          </a:bodyPr>
          <a:lstStyle/>
          <a:p>
            <a:r>
              <a:rPr lang="en-US" dirty="0"/>
              <a:t>Results –</a:t>
            </a:r>
          </a:p>
          <a:p>
            <a:pPr lvl="1"/>
            <a:r>
              <a:rPr lang="en-US" dirty="0"/>
              <a:t>OCATA Performance Evaluation –</a:t>
            </a:r>
          </a:p>
          <a:p>
            <a:pPr lvl="2"/>
            <a:r>
              <a:rPr lang="en-US" dirty="0"/>
              <a:t>the computation time of OCATA and compare it with SSFM</a:t>
            </a:r>
          </a:p>
        </p:txBody>
      </p:sp>
      <p:pic>
        <p:nvPicPr>
          <p:cNvPr id="6" name="Picture 5" descr="A table with numbers and text&#10;&#10;Description automatically generated">
            <a:extLst>
              <a:ext uri="{FF2B5EF4-FFF2-40B4-BE49-F238E27FC236}">
                <a16:creationId xmlns:a16="http://schemas.microsoft.com/office/drawing/2014/main" id="{EA1629F3-471E-F103-B202-792B2652299C}"/>
              </a:ext>
            </a:extLst>
          </p:cNvPr>
          <p:cNvPicPr>
            <a:picLocks noChangeAspect="1"/>
          </p:cNvPicPr>
          <p:nvPr/>
        </p:nvPicPr>
        <p:blipFill>
          <a:blip r:embed="rId2"/>
          <a:stretch>
            <a:fillRect/>
          </a:stretch>
        </p:blipFill>
        <p:spPr>
          <a:xfrm>
            <a:off x="2550160" y="3073401"/>
            <a:ext cx="5535930" cy="3624176"/>
          </a:xfrm>
          <a:prstGeom prst="rect">
            <a:avLst/>
          </a:prstGeom>
        </p:spPr>
      </p:pic>
    </p:spTree>
    <p:extLst>
      <p:ext uri="{BB962C8B-B14F-4D97-AF65-F5344CB8AC3E}">
        <p14:creationId xmlns:p14="http://schemas.microsoft.com/office/powerpoint/2010/main" val="290327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Principles of NTP –</a:t>
            </a:r>
          </a:p>
          <a:p>
            <a:pPr lvl="1"/>
            <a:r>
              <a:rPr lang="en-US" dirty="0"/>
              <a:t>Topology portrait is presented intuitively and vividly by integrating the multifactor-associated evaluation into the graphic matrix.</a:t>
            </a:r>
          </a:p>
          <a:p>
            <a:pPr lvl="2"/>
            <a:r>
              <a:rPr lang="en-US" dirty="0"/>
              <a:t>With the aid of the topology portrait in DTON, the solutions for the accident of network topology as well as adjustments can be provided for different tasks, such as routing computation, traffic prediction, load balancing, or resource allocation.</a:t>
            </a:r>
          </a:p>
          <a:p>
            <a:pPr lvl="1"/>
            <a:r>
              <a:rPr lang="en-US" dirty="0"/>
              <a:t>In dynamic scenarios, the monitoring &amp; feedback system enables the topology portrait to be adjusted in real-time based on monitoring of the change of parameters from the network topology.</a:t>
            </a:r>
          </a:p>
          <a:p>
            <a:pPr lvl="2"/>
            <a:r>
              <a:rPr lang="en-US" dirty="0"/>
              <a:t>The optimization strategy and control action are fed back to the network system</a:t>
            </a:r>
          </a:p>
        </p:txBody>
      </p:sp>
    </p:spTree>
    <p:extLst>
      <p:ext uri="{BB962C8B-B14F-4D97-AF65-F5344CB8AC3E}">
        <p14:creationId xmlns:p14="http://schemas.microsoft.com/office/powerpoint/2010/main" val="18104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5745480" cy="4667250"/>
          </a:xfrm>
        </p:spPr>
        <p:txBody>
          <a:bodyPr>
            <a:normAutofit/>
          </a:bodyPr>
          <a:lstStyle/>
          <a:p>
            <a:r>
              <a:rPr lang="en-US" dirty="0"/>
              <a:t>Graphic Modeling of NTP – </a:t>
            </a:r>
          </a:p>
          <a:p>
            <a:pPr lvl="1"/>
            <a:r>
              <a:rPr lang="en-US" dirty="0"/>
              <a:t>Network topology - an undirected graph G(V, E).</a:t>
            </a:r>
          </a:p>
          <a:p>
            <a:pPr lvl="1"/>
            <a:r>
              <a:rPr lang="en-US" dirty="0"/>
              <a:t>the graphic matrix is defined as G</a:t>
            </a:r>
          </a:p>
          <a:p>
            <a:pPr lvl="1"/>
            <a:endParaRPr lang="en-US" dirty="0"/>
          </a:p>
          <a:p>
            <a:pPr lvl="1"/>
            <a:endParaRPr lang="en-US" dirty="0"/>
          </a:p>
          <a:p>
            <a:pPr lvl="1"/>
            <a:endParaRPr lang="en-US" dirty="0"/>
          </a:p>
          <a:p>
            <a:pPr lvl="1"/>
            <a:endParaRPr lang="en-US" dirty="0"/>
          </a:p>
          <a:p>
            <a:pPr marL="914400" lvl="2" indent="0">
              <a:buNone/>
            </a:pPr>
            <a:r>
              <a:rPr lang="en-US" sz="1800" dirty="0"/>
              <a:t>Where the serial number of each node and link corresponds to </a:t>
            </a:r>
            <a:r>
              <a:rPr lang="en-US" sz="1800" dirty="0" err="1"/>
              <a:t>n</a:t>
            </a:r>
            <a:r>
              <a:rPr lang="en-US" sz="1800" baseline="-25000" dirty="0" err="1"/>
              <a:t>i</a:t>
            </a:r>
            <a:r>
              <a:rPr lang="en-US" sz="1800" dirty="0"/>
              <a:t> (</a:t>
            </a:r>
            <a:r>
              <a:rPr lang="en-US" sz="1800" dirty="0" err="1"/>
              <a:t>i</a:t>
            </a:r>
            <a:r>
              <a:rPr lang="en-US" sz="1800" dirty="0"/>
              <a:t> ∈ [1,u]) and </a:t>
            </a:r>
            <a:r>
              <a:rPr lang="en-US" sz="1800" dirty="0" err="1"/>
              <a:t>l</a:t>
            </a:r>
            <a:r>
              <a:rPr lang="en-US" sz="1800" baseline="-25000" dirty="0" err="1"/>
              <a:t>k</a:t>
            </a:r>
            <a:r>
              <a:rPr lang="en-US" sz="1800" dirty="0"/>
              <a:t> (k ∈ [1,v]). The measured distance of each link is defined as </a:t>
            </a:r>
            <a:r>
              <a:rPr lang="en-US" sz="1800" dirty="0" err="1"/>
              <a:t>ld</a:t>
            </a:r>
            <a:r>
              <a:rPr lang="en-US" sz="1800" baseline="-25000" dirty="0" err="1"/>
              <a:t>k</a:t>
            </a:r>
            <a:r>
              <a:rPr lang="en-US" sz="1800" dirty="0"/>
              <a:t> (k ∈ [1,v])</a:t>
            </a:r>
          </a:p>
        </p:txBody>
      </p:sp>
      <p:pic>
        <p:nvPicPr>
          <p:cNvPr id="5" name="Picture 4" descr="A diagram of network topology&#10;&#10;Description automatically generated">
            <a:extLst>
              <a:ext uri="{FF2B5EF4-FFF2-40B4-BE49-F238E27FC236}">
                <a16:creationId xmlns:a16="http://schemas.microsoft.com/office/drawing/2014/main" id="{D901E075-FA49-7CCF-EB0A-34D08DDCE708}"/>
              </a:ext>
            </a:extLst>
          </p:cNvPr>
          <p:cNvPicPr>
            <a:picLocks noChangeAspect="1"/>
          </p:cNvPicPr>
          <p:nvPr/>
        </p:nvPicPr>
        <p:blipFill>
          <a:blip r:embed="rId2"/>
          <a:stretch>
            <a:fillRect/>
          </a:stretch>
        </p:blipFill>
        <p:spPr>
          <a:xfrm>
            <a:off x="6431279" y="1466965"/>
            <a:ext cx="5468895" cy="5080838"/>
          </a:xfrm>
          <a:prstGeom prst="rect">
            <a:avLst/>
          </a:prstGeom>
        </p:spPr>
      </p:pic>
      <p:pic>
        <p:nvPicPr>
          <p:cNvPr id="7" name="Picture 6" descr="A group of black letters&#10;&#10;Description automatically generated">
            <a:extLst>
              <a:ext uri="{FF2B5EF4-FFF2-40B4-BE49-F238E27FC236}">
                <a16:creationId xmlns:a16="http://schemas.microsoft.com/office/drawing/2014/main" id="{08D76AB9-C21E-BB4A-0A9D-8D39463453A3}"/>
              </a:ext>
            </a:extLst>
          </p:cNvPr>
          <p:cNvPicPr>
            <a:picLocks noChangeAspect="1"/>
          </p:cNvPicPr>
          <p:nvPr/>
        </p:nvPicPr>
        <p:blipFill>
          <a:blip r:embed="rId3"/>
          <a:stretch>
            <a:fillRect/>
          </a:stretch>
        </p:blipFill>
        <p:spPr>
          <a:xfrm>
            <a:off x="2194560" y="3331701"/>
            <a:ext cx="2565400" cy="1655097"/>
          </a:xfrm>
          <a:prstGeom prst="rect">
            <a:avLst/>
          </a:prstGeom>
        </p:spPr>
      </p:pic>
    </p:spTree>
    <p:extLst>
      <p:ext uri="{BB962C8B-B14F-4D97-AF65-F5344CB8AC3E}">
        <p14:creationId xmlns:p14="http://schemas.microsoft.com/office/powerpoint/2010/main" val="157951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Parametric Model for NTP –</a:t>
            </a:r>
          </a:p>
          <a:p>
            <a:pPr lvl="1"/>
            <a:r>
              <a:rPr lang="en-US" dirty="0"/>
              <a:t>The purpose of the parametric model is to provide a richer and more comprehensive description of NTP in DTON</a:t>
            </a:r>
          </a:p>
          <a:p>
            <a:pPr lvl="2"/>
            <a:r>
              <a:rPr lang="en-US" dirty="0"/>
              <a:t>Geographical Location - the definition of the distance from the point to the center of the circle is introduced, aiming to enrich the NTP in terms of nodes with the geographical characteristics for DTON</a:t>
            </a:r>
          </a:p>
          <a:p>
            <a:pPr lvl="2"/>
            <a:r>
              <a:rPr lang="en-US" dirty="0"/>
              <a:t>wherein radius R is half of the distance between the two </a:t>
            </a:r>
          </a:p>
          <a:p>
            <a:pPr marL="914400" lvl="2" indent="0">
              <a:buNone/>
            </a:pPr>
            <a:r>
              <a:rPr lang="en-US" dirty="0"/>
              <a:t>	farthest nodes in the topology</a:t>
            </a:r>
          </a:p>
          <a:p>
            <a:pPr lvl="2"/>
            <a:r>
              <a:rPr lang="en-US" dirty="0"/>
              <a:t>Based on the centrality of the geographical location of </a:t>
            </a:r>
          </a:p>
          <a:p>
            <a:pPr marL="914400" lvl="2" indent="0">
              <a:buNone/>
            </a:pPr>
            <a:r>
              <a:rPr lang="en-US" dirty="0"/>
              <a:t>	nodes, the connectivity of nodes is considered as </a:t>
            </a:r>
          </a:p>
          <a:p>
            <a:pPr marL="914400" lvl="2" indent="0">
              <a:buNone/>
            </a:pPr>
            <a:r>
              <a:rPr lang="en-US" dirty="0"/>
              <a:t>	another aspect of the geographic feature of nodes.</a:t>
            </a:r>
          </a:p>
          <a:p>
            <a:pPr marL="914400" lvl="2" indent="0">
              <a:buNone/>
            </a:pPr>
            <a:endParaRPr lang="en-US" dirty="0"/>
          </a:p>
        </p:txBody>
      </p:sp>
      <p:pic>
        <p:nvPicPr>
          <p:cNvPr id="6" name="Picture 5" descr="A diagram of a circle with circles and lines&#10;&#10;Description automatically generated">
            <a:extLst>
              <a:ext uri="{FF2B5EF4-FFF2-40B4-BE49-F238E27FC236}">
                <a16:creationId xmlns:a16="http://schemas.microsoft.com/office/drawing/2014/main" id="{2AE0916C-16BD-E2CB-B1C1-7D5983E94FF6}"/>
              </a:ext>
            </a:extLst>
          </p:cNvPr>
          <p:cNvPicPr>
            <a:picLocks noChangeAspect="1"/>
          </p:cNvPicPr>
          <p:nvPr/>
        </p:nvPicPr>
        <p:blipFill>
          <a:blip r:embed="rId2"/>
          <a:stretch>
            <a:fillRect/>
          </a:stretch>
        </p:blipFill>
        <p:spPr>
          <a:xfrm>
            <a:off x="8229600" y="3706136"/>
            <a:ext cx="3962400" cy="2921676"/>
          </a:xfrm>
          <a:prstGeom prst="rect">
            <a:avLst/>
          </a:prstGeom>
        </p:spPr>
      </p:pic>
    </p:spTree>
    <p:extLst>
      <p:ext uri="{BB962C8B-B14F-4D97-AF65-F5344CB8AC3E}">
        <p14:creationId xmlns:p14="http://schemas.microsoft.com/office/powerpoint/2010/main" val="1131468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10515600" cy="4667250"/>
          </a:xfrm>
        </p:spPr>
        <p:txBody>
          <a:bodyPr>
            <a:normAutofit/>
          </a:bodyPr>
          <a:lstStyle/>
          <a:p>
            <a:r>
              <a:rPr lang="en-US" dirty="0"/>
              <a:t>Parametric Model for NTP –</a:t>
            </a:r>
          </a:p>
          <a:p>
            <a:pPr lvl="1"/>
            <a:r>
              <a:rPr lang="en-US" dirty="0"/>
              <a:t>Traffic Rating – </a:t>
            </a:r>
          </a:p>
          <a:p>
            <a:pPr lvl="2"/>
            <a:r>
              <a:rPr lang="en-US" dirty="0"/>
              <a:t>Increasing single-wavelength rates boosts service transmission capacity in optical networks and significantly improves traffic ratings.</a:t>
            </a:r>
          </a:p>
          <a:p>
            <a:pPr lvl="2"/>
            <a:r>
              <a:rPr lang="en-US" dirty="0"/>
              <a:t>Node traffic ratings are categorized into four levels, aligning with single-wavelength rates of 800 Gbit/s, 400 Gbit/s, 200 Gbit/s, and 100 Gbit/s, and corresponding traffic rates are 1,2,3,4 respectively.</a:t>
            </a:r>
          </a:p>
          <a:p>
            <a:pPr lvl="1"/>
            <a:r>
              <a:rPr lang="en-US" dirty="0"/>
              <a:t>Load Capacity –</a:t>
            </a:r>
          </a:p>
          <a:p>
            <a:pPr lvl="2"/>
            <a:r>
              <a:rPr lang="en-US" dirty="0"/>
              <a:t>The load status of nodes indicates the maximum volume of service requests of nodes.</a:t>
            </a:r>
          </a:p>
          <a:p>
            <a:pPr lvl="1"/>
            <a:r>
              <a:rPr lang="en-US" dirty="0"/>
              <a:t>For the links, the parameters are also divided into five parts, involving the link distance, transmission loss, OSNR, link failure rate, and bandwidth utilization rate.</a:t>
            </a:r>
          </a:p>
        </p:txBody>
      </p:sp>
    </p:spTree>
    <p:extLst>
      <p:ext uri="{BB962C8B-B14F-4D97-AF65-F5344CB8AC3E}">
        <p14:creationId xmlns:p14="http://schemas.microsoft.com/office/powerpoint/2010/main" val="122250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5A105-4916-4B64-116F-EF100D6F3748}"/>
              </a:ext>
            </a:extLst>
          </p:cNvPr>
          <p:cNvSpPr>
            <a:spLocks noGrp="1"/>
          </p:cNvSpPr>
          <p:nvPr>
            <p:ph type="title"/>
          </p:nvPr>
        </p:nvSpPr>
        <p:spPr/>
        <p:txBody>
          <a:bodyPr/>
          <a:lstStyle/>
          <a:p>
            <a:r>
              <a:rPr lang="en-US" dirty="0"/>
              <a:t>Dynamic Network Topology Portrait for Digital Twin Optical Network</a:t>
            </a:r>
          </a:p>
        </p:txBody>
      </p:sp>
      <p:sp>
        <p:nvSpPr>
          <p:cNvPr id="3" name="Content Placeholder 2">
            <a:extLst>
              <a:ext uri="{FF2B5EF4-FFF2-40B4-BE49-F238E27FC236}">
                <a16:creationId xmlns:a16="http://schemas.microsoft.com/office/drawing/2014/main" id="{78B257AB-67BF-1B37-46E9-2A44BCF46A66}"/>
              </a:ext>
            </a:extLst>
          </p:cNvPr>
          <p:cNvSpPr>
            <a:spLocks noGrp="1"/>
          </p:cNvSpPr>
          <p:nvPr>
            <p:ph idx="1"/>
          </p:nvPr>
        </p:nvSpPr>
        <p:spPr>
          <a:xfrm>
            <a:off x="838200" y="1825625"/>
            <a:ext cx="5857240" cy="4667250"/>
          </a:xfrm>
        </p:spPr>
        <p:txBody>
          <a:bodyPr>
            <a:normAutofit/>
          </a:bodyPr>
          <a:lstStyle/>
          <a:p>
            <a:r>
              <a:rPr lang="en-US" dirty="0"/>
              <a:t>Data Normalization and Comprehensive Evaluation for Multi-Parameter Nodes and Links –</a:t>
            </a:r>
          </a:p>
          <a:p>
            <a:pPr lvl="1"/>
            <a:r>
              <a:rPr lang="en-US" dirty="0"/>
              <a:t>Min-Max standardization, ratio normalization, log normalization, and trigonometric normalization</a:t>
            </a:r>
          </a:p>
        </p:txBody>
      </p:sp>
      <p:pic>
        <p:nvPicPr>
          <p:cNvPr id="5" name="Picture 4" descr="A diagram of a data weighting method&#10;&#10;Description automatically generated">
            <a:extLst>
              <a:ext uri="{FF2B5EF4-FFF2-40B4-BE49-F238E27FC236}">
                <a16:creationId xmlns:a16="http://schemas.microsoft.com/office/drawing/2014/main" id="{86848112-29F6-390E-6127-9F44C0224FFD}"/>
              </a:ext>
            </a:extLst>
          </p:cNvPr>
          <p:cNvPicPr>
            <a:picLocks noChangeAspect="1"/>
          </p:cNvPicPr>
          <p:nvPr/>
        </p:nvPicPr>
        <p:blipFill>
          <a:blip r:embed="rId2"/>
          <a:stretch>
            <a:fillRect/>
          </a:stretch>
        </p:blipFill>
        <p:spPr>
          <a:xfrm>
            <a:off x="6461579" y="1493521"/>
            <a:ext cx="5730421" cy="4667250"/>
          </a:xfrm>
          <a:prstGeom prst="rect">
            <a:avLst/>
          </a:prstGeom>
        </p:spPr>
      </p:pic>
      <p:pic>
        <p:nvPicPr>
          <p:cNvPr id="7" name="Picture 6" descr="A math equations on a white background&#10;&#10;Description automatically generated">
            <a:extLst>
              <a:ext uri="{FF2B5EF4-FFF2-40B4-BE49-F238E27FC236}">
                <a16:creationId xmlns:a16="http://schemas.microsoft.com/office/drawing/2014/main" id="{C8F03513-C2CA-172C-DD32-A5CA4DF27FD1}"/>
              </a:ext>
            </a:extLst>
          </p:cNvPr>
          <p:cNvPicPr>
            <a:picLocks noChangeAspect="1"/>
          </p:cNvPicPr>
          <p:nvPr/>
        </p:nvPicPr>
        <p:blipFill>
          <a:blip r:embed="rId3"/>
          <a:stretch>
            <a:fillRect/>
          </a:stretch>
        </p:blipFill>
        <p:spPr>
          <a:xfrm>
            <a:off x="2042160" y="4100512"/>
            <a:ext cx="3032760" cy="2527300"/>
          </a:xfrm>
          <a:prstGeom prst="rect">
            <a:avLst/>
          </a:prstGeom>
        </p:spPr>
      </p:pic>
    </p:spTree>
    <p:extLst>
      <p:ext uri="{BB962C8B-B14F-4D97-AF65-F5344CB8AC3E}">
        <p14:creationId xmlns:p14="http://schemas.microsoft.com/office/powerpoint/2010/main" val="3896036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4065</Words>
  <Application>Microsoft Macintosh PowerPoint</Application>
  <PresentationFormat>Widescreen</PresentationFormat>
  <Paragraphs>259</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vt:lpstr>
      <vt:lpstr>Office Theme</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Dynamic Network Topology Portrait for Digital Twin Optical Network</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Design and Implementation of a Cloud-Network Resource Management System Based on Digital Twin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lpstr>OCATA: a deep-learning-based digital twin for the optical time domain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Network Topology Portrait for Digital Twin Optical Network</dc:title>
  <dc:creator>Khanure, Divya</dc:creator>
  <cp:lastModifiedBy>Khanure, Divya</cp:lastModifiedBy>
  <cp:revision>1</cp:revision>
  <dcterms:created xsi:type="dcterms:W3CDTF">2024-02-29T19:52:38Z</dcterms:created>
  <dcterms:modified xsi:type="dcterms:W3CDTF">2024-02-29T19:55:16Z</dcterms:modified>
</cp:coreProperties>
</file>